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97"/>
  </p:notesMasterIdLst>
  <p:handoutMasterIdLst>
    <p:handoutMasterId r:id="rId98"/>
  </p:handoutMasterIdLst>
  <p:sldIdLst>
    <p:sldId id="410" r:id="rId2"/>
    <p:sldId id="271" r:id="rId3"/>
    <p:sldId id="273" r:id="rId4"/>
    <p:sldId id="274" r:id="rId5"/>
    <p:sldId id="282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06" r:id="rId28"/>
    <p:sldId id="307" r:id="rId29"/>
    <p:sldId id="308" r:id="rId30"/>
    <p:sldId id="303" r:id="rId31"/>
    <p:sldId id="309" r:id="rId32"/>
    <p:sldId id="310" r:id="rId33"/>
    <p:sldId id="311" r:id="rId34"/>
    <p:sldId id="312" r:id="rId35"/>
    <p:sldId id="411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4" r:id="rId65"/>
    <p:sldId id="341" r:id="rId66"/>
    <p:sldId id="342" r:id="rId67"/>
    <p:sldId id="343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360" r:id="rId85"/>
    <p:sldId id="361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407" r:id="rId94"/>
    <p:sldId id="408" r:id="rId95"/>
    <p:sldId id="409" r:id="rId96"/>
  </p:sldIdLst>
  <p:sldSz cx="9144000" cy="6858000" type="screen4x3"/>
  <p:notesSz cx="7099300" cy="10234613"/>
  <p:defaultTextStyle>
    <a:defPPr>
      <a:defRPr lang="en-AU"/>
    </a:defPPr>
    <a:lvl1pPr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B38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93" autoAdjust="0"/>
  </p:normalViewPr>
  <p:slideViewPr>
    <p:cSldViewPr snapToObjects="1">
      <p:cViewPr>
        <p:scale>
          <a:sx n="99" d="100"/>
          <a:sy n="99" d="100"/>
        </p:scale>
        <p:origin x="200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F278F6-0A5F-1B44-A131-99F6F28C49FB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8CEC16B-5ADE-7443-BFA1-6045207EE48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994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093E8C1-EE69-B042-978B-9E6730783F8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EB0130AB-A7C7-8348-BB68-00443AE4EDD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711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E46D0D3-4AF3-3E4D-9689-7A53815ED985}" type="datetime4">
              <a:rPr lang="en-US">
                <a:solidFill>
                  <a:prstClr val="black"/>
                </a:solidFill>
              </a:rPr>
              <a:pPr>
                <a:defRPr/>
              </a:pPr>
              <a:t>December 2, 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A3462A-4BBF-5540-BCA8-C5ED5337C5C7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21EEF31-0C16-014C-AAD2-5DC909C9F20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30BDF-F944-2E45-9CBD-889DBA7CAE33}" type="slidenum">
              <a:rPr lang="en-AU"/>
              <a:pPr>
                <a:defRPr/>
              </a:pPr>
              <a:t>10</a:t>
            </a:fld>
            <a:endParaRPr lang="en-AU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D438EE6-15B7-5D41-9FC3-C3365150EB27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B209E5-93A1-6147-B12D-549A964F217E}" type="slidenum">
              <a:rPr lang="en-AU"/>
              <a:pPr>
                <a:defRPr/>
              </a:pPr>
              <a:t>11</a:t>
            </a:fld>
            <a:endParaRPr lang="en-AU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83BB3BD7-8E03-7C43-8C3F-563C72867B03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E21739-4134-0041-8AEE-A50F6B57B0A0}" type="slidenum">
              <a:rPr lang="en-AU"/>
              <a:pPr>
                <a:defRPr/>
              </a:pPr>
              <a:t>12</a:t>
            </a:fld>
            <a:endParaRPr lang="en-AU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9ADA9E8-85F6-8F41-8DF7-89A405AE086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323A11-0E0D-A54D-8A3A-CF549FD0CECC}" type="slidenum">
              <a:rPr lang="en-AU"/>
              <a:pPr>
                <a:defRPr/>
              </a:pPr>
              <a:t>13</a:t>
            </a:fld>
            <a:endParaRPr lang="en-AU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49FDCA7-8FAA-8C4B-AFA5-49C8BE01DA23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F73131-BA91-3E41-9AE5-F8FE656BC66D}" type="slidenum">
              <a:rPr lang="en-AU"/>
              <a:pPr>
                <a:defRPr/>
              </a:pPr>
              <a:t>14</a:t>
            </a:fld>
            <a:endParaRPr lang="en-AU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F6DF167-4AB9-0647-9EF8-661395526AA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8A7237-8133-5D4B-AF8C-B5E4AF03F754}" type="slidenum">
              <a:rPr lang="en-AU"/>
              <a:pPr>
                <a:defRPr/>
              </a:pPr>
              <a:t>15</a:t>
            </a:fld>
            <a:endParaRPr lang="en-AU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12CB239-8188-5042-992A-35CC572E9BF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2B8EAF-6FE7-214C-B5CF-0E9EB2B0A33F}" type="slidenum">
              <a:rPr lang="en-AU"/>
              <a:pPr>
                <a:defRPr/>
              </a:pPr>
              <a:t>16</a:t>
            </a:fld>
            <a:endParaRPr lang="en-AU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20058C-361A-F84E-8D59-F07C94ABD8B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DB22DE-37B6-8847-9BCA-E46905AA0B5A}" type="slidenum">
              <a:rPr lang="en-AU"/>
              <a:pPr>
                <a:defRPr/>
              </a:pPr>
              <a:t>17</a:t>
            </a:fld>
            <a:endParaRPr lang="en-AU"/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624516F-E159-EB4F-AE19-2C2EA1365CD1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86094F-5D9C-C54F-B742-C9556E174C95}" type="slidenum">
              <a:rPr lang="en-AU"/>
              <a:pPr>
                <a:defRPr/>
              </a:pPr>
              <a:t>18</a:t>
            </a:fld>
            <a:endParaRPr lang="en-AU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26B8891-C083-184F-A80B-49023643A65A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424F85-D8A3-2F42-834E-7B2CCEE37068}" type="slidenum">
              <a:rPr lang="en-AU"/>
              <a:pPr>
                <a:defRPr/>
              </a:pPr>
              <a:t>19</a:t>
            </a:fld>
            <a:endParaRPr lang="en-AU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470C8D1-4F18-E947-8104-EC8CCDF4AC2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EB0FF-7116-7647-B2EC-EBA456F6EE73}" type="slidenum">
              <a:rPr lang="en-AU"/>
              <a:pPr>
                <a:defRPr/>
              </a:pPr>
              <a:t>2</a:t>
            </a:fld>
            <a:endParaRPr lang="en-AU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9BA2397-67D2-0747-97D9-28D0959D43F1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489866-801A-264A-8411-BB0C5F6DF8A4}" type="slidenum">
              <a:rPr lang="en-AU"/>
              <a:pPr>
                <a:defRPr/>
              </a:pPr>
              <a:t>20</a:t>
            </a:fld>
            <a:endParaRPr lang="en-AU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4C25DA0-7E7B-9446-A5C3-067D91850A72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8C4D00-51F0-904E-A768-CF54A1E50986}" type="slidenum">
              <a:rPr lang="en-AU"/>
              <a:pPr>
                <a:defRPr/>
              </a:pPr>
              <a:t>21</a:t>
            </a:fld>
            <a:endParaRPr lang="en-AU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34CE369-1550-AF49-894F-C2D025677EA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7AD9CC-FE31-9B42-A1F1-0EB7384D4700}" type="slidenum">
              <a:rPr lang="en-AU"/>
              <a:pPr>
                <a:defRPr/>
              </a:pPr>
              <a:t>22</a:t>
            </a:fld>
            <a:endParaRPr lang="en-AU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88790E3-F0DC-4D45-BA95-C44233BCF01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256214-9A42-1846-B9B1-ABB26D8CB7CA}" type="slidenum">
              <a:rPr lang="en-AU"/>
              <a:pPr>
                <a:defRPr/>
              </a:pPr>
              <a:t>23</a:t>
            </a:fld>
            <a:endParaRPr lang="en-AU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71D0C93-DC29-FD49-86FA-502F284EB53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A8C27F-AECC-3440-9947-5BCB4E2BF63B}" type="slidenum">
              <a:rPr lang="en-AU"/>
              <a:pPr>
                <a:defRPr/>
              </a:pPr>
              <a:t>24</a:t>
            </a:fld>
            <a:endParaRPr lang="en-AU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917237F-91D2-4449-84BF-D1E3D7F62500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C927CB-1579-5342-AF67-2CD9875FFDCA}" type="slidenum">
              <a:rPr lang="en-AU"/>
              <a:pPr>
                <a:defRPr/>
              </a:pPr>
              <a:t>25</a:t>
            </a:fld>
            <a:endParaRPr lang="en-AU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567C4E0-34F4-9647-947F-35FBEC373467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7FD19-EF12-D24E-986A-920B953E6FAB}" type="slidenum">
              <a:rPr lang="en-AU"/>
              <a:pPr>
                <a:defRPr/>
              </a:pPr>
              <a:t>26</a:t>
            </a:fld>
            <a:endParaRPr lang="en-AU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871A65D-FE36-1344-A2BA-4F2773575B1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5B133F-F936-034C-BAC2-A71011B5760B}" type="slidenum">
              <a:rPr lang="en-AU"/>
              <a:pPr>
                <a:defRPr/>
              </a:pPr>
              <a:t>27</a:t>
            </a:fld>
            <a:endParaRPr lang="en-AU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5AD7EE-6151-C84E-AD3B-A2F1B99880FA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5515F-3ABF-2143-8D89-C83D5DA4C071}" type="slidenum">
              <a:rPr lang="en-AU"/>
              <a:pPr>
                <a:defRPr/>
              </a:pPr>
              <a:t>28</a:t>
            </a:fld>
            <a:endParaRPr lang="en-AU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607B0E-1DA7-7A4B-9396-F36ADAA35204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578A9F-0A3A-CB4F-9CC6-9A40C1D3DCBB}" type="slidenum">
              <a:rPr lang="en-AU"/>
              <a:pPr>
                <a:defRPr/>
              </a:pPr>
              <a:t>29</a:t>
            </a:fld>
            <a:endParaRPr lang="en-AU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685337DD-122B-D340-B45D-7679F441931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681C80-E709-4F46-83EC-5BCC8A0ED9B2}" type="slidenum">
              <a:rPr lang="en-AU"/>
              <a:pPr>
                <a:defRPr/>
              </a:pPr>
              <a:t>3</a:t>
            </a:fld>
            <a:endParaRPr lang="en-AU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11F2217-AB86-CF47-895C-18AFFC49B83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622050-7650-8D43-A85E-EAD6E41C6729}" type="slidenum">
              <a:rPr lang="en-AU"/>
              <a:pPr>
                <a:defRPr/>
              </a:pPr>
              <a:t>30</a:t>
            </a:fld>
            <a:endParaRPr lang="en-AU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761CF96-728F-F749-B08A-3EE7742713D4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CB952F-65DC-F74B-B52C-04DC99882A99}" type="slidenum">
              <a:rPr lang="en-AU"/>
              <a:pPr>
                <a:defRPr/>
              </a:pPr>
              <a:t>31</a:t>
            </a:fld>
            <a:endParaRPr lang="en-AU"/>
          </a:p>
        </p:txBody>
      </p:sp>
      <p:sp>
        <p:nvSpPr>
          <p:cNvPr id="32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24634B4-BF63-E540-BA48-A7BF6AD7B33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74FA78-A4D5-304F-8E13-D0305E16DE84}" type="slidenum">
              <a:rPr lang="en-AU"/>
              <a:pPr>
                <a:defRPr/>
              </a:pPr>
              <a:t>32</a:t>
            </a:fld>
            <a:endParaRPr lang="en-AU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7841D82-C9B9-DA42-8143-A36D52E32B24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EC4CDA-2358-7545-9D7C-5824B05DBCC1}" type="slidenum">
              <a:rPr lang="en-AU"/>
              <a:pPr>
                <a:defRPr/>
              </a:pPr>
              <a:t>33</a:t>
            </a:fld>
            <a:endParaRPr lang="en-AU"/>
          </a:p>
        </p:txBody>
      </p:sp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C2CA27-5EF4-EF49-9D10-8914FAC64F8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0376A3-8F26-8748-8A85-74B66734A6FD}" type="slidenum">
              <a:rPr lang="en-AU"/>
              <a:pPr>
                <a:defRPr/>
              </a:pPr>
              <a:t>34</a:t>
            </a:fld>
            <a:endParaRPr lang="en-AU"/>
          </a:p>
        </p:txBody>
      </p:sp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ED008F7-DCA1-F246-ACDF-7F19835C52C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B3D4C2-6BA0-6145-9219-579151FC5B2B}" type="slidenum">
              <a:rPr lang="en-AU"/>
              <a:pPr>
                <a:defRPr/>
              </a:pPr>
              <a:t>35</a:t>
            </a:fld>
            <a:endParaRPr lang="en-AU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ED008F7-DCA1-F246-ACDF-7F19835C52C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B3D4C2-6BA0-6145-9219-579151FC5B2B}" type="slidenum">
              <a:rPr lang="en-AU"/>
              <a:pPr>
                <a:defRPr/>
              </a:pPr>
              <a:t>36</a:t>
            </a:fld>
            <a:endParaRPr lang="en-AU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275777F-AF10-A140-9F43-C03EB2A505D2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EF015E-D82D-6B46-A23C-FE5EA6C769F3}" type="slidenum">
              <a:rPr lang="en-AU"/>
              <a:pPr>
                <a:defRPr/>
              </a:pPr>
              <a:t>37</a:t>
            </a:fld>
            <a:endParaRPr lang="en-AU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20A18A-0BF3-CE4F-B36E-240FD725E54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ACFBB9-1571-8744-A495-D5FCA9D3B761}" type="slidenum">
              <a:rPr lang="en-AU"/>
              <a:pPr>
                <a:defRPr/>
              </a:pPr>
              <a:t>38</a:t>
            </a:fld>
            <a:endParaRPr lang="en-AU"/>
          </a:p>
        </p:txBody>
      </p:sp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B9D5DF9-5B67-2847-A351-026627909FE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E89AD0-246B-BA4D-AA34-6FAB3AF9D15D}" type="slidenum">
              <a:rPr lang="en-AU"/>
              <a:pPr>
                <a:defRPr/>
              </a:pPr>
              <a:t>39</a:t>
            </a:fld>
            <a:endParaRPr lang="en-AU"/>
          </a:p>
        </p:txBody>
      </p:sp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C4C16B-6460-E34B-B8DE-7E12D13FEB4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F64FC8-F21C-0F4F-B214-CE0D0778FB43}" type="slidenum">
              <a:rPr lang="en-AU"/>
              <a:pPr>
                <a:defRPr/>
              </a:pPr>
              <a:t>4</a:t>
            </a:fld>
            <a:endParaRPr lang="en-AU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0259B39-B18D-EB44-9C11-DB09BB1F8C4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A49E14-2B96-9C48-A34E-95B1FF69BAF5}" type="slidenum">
              <a:rPr lang="en-AU"/>
              <a:pPr>
                <a:defRPr/>
              </a:pPr>
              <a:t>40</a:t>
            </a:fld>
            <a:endParaRPr lang="en-AU"/>
          </a:p>
        </p:txBody>
      </p:sp>
      <p:sp>
        <p:nvSpPr>
          <p:cNvPr id="34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4C2CB42-0A40-DF4D-8936-D7AA43CFFF7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E24888-DDED-6846-8309-873FD6B29B81}" type="slidenum">
              <a:rPr lang="en-AU"/>
              <a:pPr>
                <a:defRPr/>
              </a:pPr>
              <a:t>41</a:t>
            </a:fld>
            <a:endParaRPr lang="en-AU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4D3497E-3A13-074B-869F-D90B0CD204E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CDFD9D-7AF3-434E-83C7-F552EAFD85D7}" type="slidenum">
              <a:rPr lang="en-AU"/>
              <a:pPr>
                <a:defRPr/>
              </a:pPr>
              <a:t>42</a:t>
            </a:fld>
            <a:endParaRPr lang="en-AU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7A3C9D-386B-B246-8BD0-50C369372EA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DBF958-2964-4043-9CA8-557C015AD6D5}" type="slidenum">
              <a:rPr lang="en-AU"/>
              <a:pPr>
                <a:defRPr/>
              </a:pPr>
              <a:t>43</a:t>
            </a:fld>
            <a:endParaRPr lang="en-AU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ABCD282-0143-AE41-8254-79421B81006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A88C10-983F-5A4D-B7DD-DA2B59A72AA0}" type="slidenum">
              <a:rPr lang="en-AU"/>
              <a:pPr>
                <a:defRPr/>
              </a:pPr>
              <a:t>44</a:t>
            </a:fld>
            <a:endParaRPr lang="en-AU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2CDF75B0-3FD2-FA41-97CB-C91B3DCA823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28C221-CE55-194A-816F-9F039DDFA0A8}" type="slidenum">
              <a:rPr lang="en-AU"/>
              <a:pPr>
                <a:defRPr/>
              </a:pPr>
              <a:t>45</a:t>
            </a:fld>
            <a:endParaRPr lang="en-AU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95CC93D-6287-454E-9EE1-6B8970DB999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C47616-9B72-9B43-94E1-35299CF4C32B}" type="slidenum">
              <a:rPr lang="en-AU"/>
              <a:pPr>
                <a:defRPr/>
              </a:pPr>
              <a:t>46</a:t>
            </a:fld>
            <a:endParaRPr lang="en-AU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242974F-FDA0-B444-BFB2-FC81E48DD9D3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98800D-9167-3341-837A-214F6A460B80}" type="slidenum">
              <a:rPr lang="en-AU"/>
              <a:pPr>
                <a:defRPr/>
              </a:pPr>
              <a:t>47</a:t>
            </a:fld>
            <a:endParaRPr lang="en-AU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B01FE60-1424-1C4C-AB13-FCAB10AFA80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126F84-78EA-8346-9111-5B0373FE7F70}" type="slidenum">
              <a:rPr lang="en-AU"/>
              <a:pPr>
                <a:defRPr/>
              </a:pPr>
              <a:t>48</a:t>
            </a:fld>
            <a:endParaRPr lang="en-AU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2F4AFDA-08C2-9F4B-A028-8049CDF8C2F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A4BA1-3F2B-A74B-8701-38660FA3A4C3}" type="slidenum">
              <a:rPr lang="en-AU"/>
              <a:pPr>
                <a:defRPr/>
              </a:pPr>
              <a:t>49</a:t>
            </a:fld>
            <a:endParaRPr lang="en-AU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0AD532B-5942-964C-BD40-E063B2F8BB02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08C455-A3B4-3148-959A-1702C3F71EB4}" type="slidenum">
              <a:rPr lang="en-AU"/>
              <a:pPr>
                <a:defRPr/>
              </a:pPr>
              <a:t>5</a:t>
            </a:fld>
            <a:endParaRPr lang="en-AU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FC01D30-72F6-474D-B7DF-13FF6D9C7AE2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9B1515-D4CA-1E48-A30E-88E9AD3FE27F}" type="slidenum">
              <a:rPr lang="en-AU"/>
              <a:pPr>
                <a:defRPr/>
              </a:pPr>
              <a:t>50</a:t>
            </a:fld>
            <a:endParaRPr lang="en-AU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8887385-2CF9-F245-B7D4-1918FC174B9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8DEC26-8AB6-7345-8049-9F1A748FE9CF}" type="slidenum">
              <a:rPr lang="en-AU"/>
              <a:pPr>
                <a:defRPr/>
              </a:pPr>
              <a:t>51</a:t>
            </a:fld>
            <a:endParaRPr lang="en-AU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EA9FF6C-AE06-5F49-82D4-B35457B610E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0AA34-B42D-2344-8310-A716961854FF}" type="slidenum">
              <a:rPr lang="en-AU"/>
              <a:pPr>
                <a:defRPr/>
              </a:pPr>
              <a:t>52</a:t>
            </a:fld>
            <a:endParaRPr lang="en-AU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9261024-B5AD-A04E-8578-A0DFCC41CE41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DE9915-C794-7E41-8B21-198906F8053C}" type="slidenum">
              <a:rPr lang="en-AU"/>
              <a:pPr>
                <a:defRPr/>
              </a:pPr>
              <a:t>53</a:t>
            </a:fld>
            <a:endParaRPr lang="en-AU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51638E-197D-B640-82A3-3C8CA4CD38D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C3BC73-3566-0E43-BAF2-F00036543891}" type="slidenum">
              <a:rPr lang="en-AU"/>
              <a:pPr>
                <a:defRPr/>
              </a:pPr>
              <a:t>54</a:t>
            </a:fld>
            <a:endParaRPr lang="en-AU"/>
          </a:p>
        </p:txBody>
      </p:sp>
      <p:sp>
        <p:nvSpPr>
          <p:cNvPr id="36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5B8702D-5F31-314B-B464-B862EBECCC0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3A239B-9E74-9549-A1CD-7A91FBBA1F36}" type="slidenum">
              <a:rPr lang="en-AU"/>
              <a:pPr>
                <a:defRPr/>
              </a:pPr>
              <a:t>55</a:t>
            </a:fld>
            <a:endParaRPr lang="en-AU"/>
          </a:p>
        </p:txBody>
      </p:sp>
      <p:sp>
        <p:nvSpPr>
          <p:cNvPr id="371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0384354-8D68-1E4C-AD04-5FD5CFB3B9DE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28E840-B389-C847-92BD-7FB1FA1F1540}" type="slidenum">
              <a:rPr lang="en-AU"/>
              <a:pPr>
                <a:defRPr/>
              </a:pPr>
              <a:t>56</a:t>
            </a:fld>
            <a:endParaRPr lang="en-AU"/>
          </a:p>
        </p:txBody>
      </p:sp>
      <p:sp>
        <p:nvSpPr>
          <p:cNvPr id="373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18CA66D-BC23-E742-892A-DFB16EA6BC2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AFDB86-DF97-8E46-BBBA-F5B5E8C8FB73}" type="slidenum">
              <a:rPr lang="en-AU"/>
              <a:pPr>
                <a:defRPr/>
              </a:pPr>
              <a:t>57</a:t>
            </a:fld>
            <a:endParaRPr lang="en-AU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BD66C63-F8D3-5547-BA24-51055501078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9073E4-1C12-5941-ADBD-56331E437D95}" type="slidenum">
              <a:rPr lang="en-AU"/>
              <a:pPr>
                <a:defRPr/>
              </a:pPr>
              <a:t>58</a:t>
            </a:fld>
            <a:endParaRPr lang="en-AU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93DF987-8A5B-DD48-88DD-0548EA4E766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4A2EEB-30AA-5B45-827E-006D2B2667A5}" type="slidenum">
              <a:rPr lang="en-AU"/>
              <a:pPr>
                <a:defRPr/>
              </a:pPr>
              <a:t>59</a:t>
            </a:fld>
            <a:endParaRPr lang="en-AU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C3F4D4D-3CCA-9640-9CDB-F56827C5172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CF7FE9-CBE5-9B4E-B165-CDD1F98397C0}" type="slidenum">
              <a:rPr lang="en-AU"/>
              <a:pPr>
                <a:defRPr/>
              </a:pPr>
              <a:t>6</a:t>
            </a:fld>
            <a:endParaRPr lang="en-AU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1258FC74-D8A7-B444-9B71-53C9C32CB291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1EB7B3-820D-2D4F-AB56-76322059B5DA}" type="slidenum">
              <a:rPr lang="en-AU"/>
              <a:pPr>
                <a:defRPr/>
              </a:pPr>
              <a:t>60</a:t>
            </a:fld>
            <a:endParaRPr lang="en-AU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D32E4B93-4A18-3240-A961-D122C2BEE8D9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28CE10-5762-2F42-B667-648FA4A2A456}" type="slidenum">
              <a:rPr lang="en-AU"/>
              <a:pPr>
                <a:defRPr/>
              </a:pPr>
              <a:t>61</a:t>
            </a:fld>
            <a:endParaRPr lang="en-AU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1FB7427-9B67-8744-A0C6-4FCB31B9FECD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1A4EF1-711D-4E49-B33C-42927B3D344A}" type="slidenum">
              <a:rPr lang="en-AU"/>
              <a:pPr>
                <a:defRPr/>
              </a:pPr>
              <a:t>62</a:t>
            </a:fld>
            <a:endParaRPr lang="en-AU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7BFD4408-0F5E-254B-BC23-DC95B4AC212A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E5047A-8335-E04D-8E8A-39238E7EBCA3}" type="slidenum">
              <a:rPr lang="en-AU"/>
              <a:pPr>
                <a:defRPr/>
              </a:pPr>
              <a:t>63</a:t>
            </a:fld>
            <a:endParaRPr lang="en-AU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A5A63096-D62C-C247-8217-D4BCCF5E81DA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807604-C410-5547-9F41-6750671F2239}" type="slidenum">
              <a:rPr lang="en-AU"/>
              <a:pPr>
                <a:defRPr/>
              </a:pPr>
              <a:t>64</a:t>
            </a:fld>
            <a:endParaRPr lang="en-AU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CF00EE2-51F7-054B-9749-A8FC82513447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6AFB32-D22E-A145-B4ED-A297B65094D1}" type="slidenum">
              <a:rPr lang="en-AU"/>
              <a:pPr>
                <a:defRPr/>
              </a:pPr>
              <a:t>65</a:t>
            </a:fld>
            <a:endParaRPr lang="en-AU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7490901-8139-C94F-B968-35CAFD76F703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5EF82-6E95-EB48-A68B-321132060EE7}" type="slidenum">
              <a:rPr lang="en-AU"/>
              <a:pPr>
                <a:defRPr/>
              </a:pPr>
              <a:t>66</a:t>
            </a:fld>
            <a:endParaRPr lang="en-AU"/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4D557D3F-695B-E044-AA7A-5073494AE758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48E8-92C2-1A42-BA4A-58A898F9F981}" type="slidenum">
              <a:rPr lang="en-AU"/>
              <a:pPr>
                <a:defRPr/>
              </a:pPr>
              <a:t>67</a:t>
            </a:fld>
            <a:endParaRPr lang="en-AU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5FF1129-BE9E-9D4C-88E0-3F7D6A9B42FE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88998A2-C1B6-0945-8C51-48090454E564}" type="slidenum">
              <a:rPr lang="en-AU" altLang="en-US" sz="1300">
                <a:latin typeface="Times New Roman" charset="0"/>
              </a:rPr>
              <a:pPr/>
              <a:t>68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350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3E4C8A1-5F33-A54C-A06A-C19FA9A97827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2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2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88D88BB-6EF1-3A44-8557-34A0A71A37ED}" type="slidenum">
              <a:rPr lang="en-AU" altLang="en-US" sz="1300">
                <a:latin typeface="Times New Roman" charset="0"/>
              </a:rPr>
              <a:pPr/>
              <a:t>69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2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37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C021D990-BDE8-B54E-9446-5D5729C7DF17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355F85-8B76-9249-BE45-8C5A9C9727DB}" type="slidenum">
              <a:rPr lang="en-AU"/>
              <a:pPr>
                <a:defRPr/>
              </a:pPr>
              <a:t>7</a:t>
            </a:fld>
            <a:endParaRPr lang="en-AU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D094DEB-1625-5743-B8A1-3D5CAAE24DA6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E56B2CA-4E51-7042-90B7-26D36374B108}" type="slidenum">
              <a:rPr lang="en-AU" altLang="en-US" sz="1300">
                <a:latin typeface="Times New Roman" charset="0"/>
              </a:rPr>
              <a:pPr/>
              <a:t>70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6614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4A89D17-8224-C647-8296-A30949D26534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5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5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C8F71D2-70D6-3B4C-8EA6-636C0279229E}" type="slidenum">
              <a:rPr lang="en-AU" altLang="en-US" sz="1300">
                <a:latin typeface="Times New Roman" charset="0"/>
              </a:rPr>
              <a:pPr/>
              <a:t>71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5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8611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305A6B4-E4C7-EA49-A2A2-957630C2296D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203BE18-0D56-5D4F-BD98-7B2F3A2AC6A4}" type="slidenum">
              <a:rPr lang="en-AU" altLang="en-US" sz="1300">
                <a:latin typeface="Times New Roman" charset="0"/>
              </a:rPr>
              <a:pPr/>
              <a:t>72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2785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D336A7A-770F-4140-A225-C389CB10AA43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7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7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E47503-A3CC-194E-BB2A-2E17E42119C8}" type="slidenum">
              <a:rPr lang="en-AU" altLang="en-US" sz="1300">
                <a:latin typeface="Times New Roman" charset="0"/>
              </a:rPr>
              <a:pPr/>
              <a:t>73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7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061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88BB22F-26A7-6E4B-87D2-F3A3DCB3F265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41B6F5C-9224-7E48-AC30-D9B7FB1A62F0}" type="slidenum">
              <a:rPr lang="en-AU" altLang="en-US" sz="1300">
                <a:latin typeface="Times New Roman" charset="0"/>
              </a:rPr>
              <a:pPr/>
              <a:t>74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499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52EA9CE-5852-C343-A11D-53F7BFDA85A3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9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19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3B773C8-F521-5C4A-9ED7-E2DAFC8D763C}" type="slidenum">
              <a:rPr lang="en-AU" altLang="en-US" sz="1300">
                <a:latin typeface="Times New Roman" charset="0"/>
              </a:rPr>
              <a:pPr/>
              <a:t>75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19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969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CD2F9EC-FE9E-484F-B117-8049F153D07C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044FDDC-C171-8241-A4B8-4ECA79447753}" type="slidenum">
              <a:rPr lang="en-AU" altLang="en-US" sz="1300">
                <a:latin typeface="Times New Roman" charset="0"/>
              </a:rPr>
              <a:pPr/>
              <a:t>76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878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8CE3D66-38C7-9D42-A6A2-A415E060FB0E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1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1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527F114-54DF-9041-A511-6A99A8259F54}" type="slidenum">
              <a:rPr lang="en-AU" altLang="en-US" sz="1300">
                <a:latin typeface="Times New Roman" charset="0"/>
              </a:rPr>
              <a:pPr/>
              <a:t>77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1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632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798A06D-C0E0-9845-85CA-04349E8C1638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49997F-75AA-BE4A-9164-BC37EF8DC615}" type="slidenum">
              <a:rPr lang="en-AU" altLang="en-US" sz="1300">
                <a:latin typeface="Times New Roman" charset="0"/>
              </a:rPr>
              <a:pPr/>
              <a:t>78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738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82602FB-6E2F-B64B-A2F7-EA5FA2B853FA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3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3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EADBD0A-6E20-734A-8CBE-2A15DC635806}" type="slidenum">
              <a:rPr lang="en-AU" altLang="en-US" sz="1300">
                <a:latin typeface="Times New Roman" charset="0"/>
              </a:rPr>
              <a:pPr/>
              <a:t>79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3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29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6874F88-0266-3A4D-B98C-16C1C9EB518D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AF5D3C-4A1A-FF44-A508-A4871B861D54}" type="slidenum">
              <a:rPr lang="en-AU"/>
              <a:pPr>
                <a:defRPr/>
              </a:pPr>
              <a:t>8</a:t>
            </a:fld>
            <a:endParaRPr lang="en-AU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6C7D97F-BD5A-E041-A91F-074CA53D920D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1A6E393-7337-CB4B-BCAB-1CF9222278A4}" type="slidenum">
              <a:rPr lang="en-AU" altLang="en-US" sz="1300">
                <a:latin typeface="Times New Roman" charset="0"/>
              </a:rPr>
              <a:pPr/>
              <a:t>80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355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734B40A-C086-6248-8F76-0642E149387D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5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5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90676-B8FC-8344-8694-1E515E25E791}" type="slidenum">
              <a:rPr lang="en-AU" altLang="en-US" sz="1300">
                <a:latin typeface="Times New Roman" charset="0"/>
              </a:rPr>
              <a:pPr/>
              <a:t>81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5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1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9F7A360-74DA-4848-8E29-ADD7839F6BF9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31C86C1-E615-F648-8E1E-5E067CA47DC3}" type="slidenum">
              <a:rPr lang="en-AU" altLang="en-US" sz="1300">
                <a:latin typeface="Times New Roman" charset="0"/>
              </a:rPr>
              <a:pPr/>
              <a:t>82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4634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Morgan Kaufmann Publishers</a:t>
            </a:r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838606B-632E-1E46-843C-565D31950F0A}" type="datetime3">
              <a:rPr lang="en-AU" altLang="en-US" sz="1300">
                <a:latin typeface="Times New Roman" charset="0"/>
              </a:rPr>
              <a:pPr/>
              <a:t>2 December, 2016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7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300">
                <a:latin typeface="Times New Roman" charset="0"/>
              </a:rPr>
              <a:t>Chapter 4 — The Processor</a:t>
            </a:r>
          </a:p>
        </p:txBody>
      </p:sp>
      <p:sp>
        <p:nvSpPr>
          <p:cNvPr id="227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3FEC048-6A44-8F43-947D-CD13265FEEEB}" type="slidenum">
              <a:rPr lang="en-AU" altLang="en-US" sz="1300">
                <a:latin typeface="Times New Roman" charset="0"/>
              </a:rPr>
              <a:pPr/>
              <a:t>83</a:t>
            </a:fld>
            <a:endParaRPr lang="en-AU" altLang="en-US" sz="1300">
              <a:latin typeface="Times New Roman" charset="0"/>
            </a:endParaRPr>
          </a:p>
        </p:txBody>
      </p:sp>
      <p:sp>
        <p:nvSpPr>
          <p:cNvPr id="227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75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474C79A-D8C2-964C-8D4D-A297F89459E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215153-2CD8-8344-BB09-6C252A52CBCA}" type="slidenum">
              <a:rPr lang="en-AU"/>
              <a:pPr>
                <a:defRPr/>
              </a:pPr>
              <a:t>84</a:t>
            </a:fld>
            <a:endParaRPr lang="en-AU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BE75012-28F0-7F45-B5B3-4DC1F5C8F16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C93E34-4B50-7A46-B6BB-57C81F463876}" type="slidenum">
              <a:rPr lang="en-AU"/>
              <a:pPr>
                <a:defRPr/>
              </a:pPr>
              <a:t>85</a:t>
            </a:fld>
            <a:endParaRPr lang="en-AU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4CEA07C-1BB8-994B-A82E-32F1C9152D1A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69151-CDB1-BE4B-BC9F-E8747F8ADE92}" type="slidenum">
              <a:rPr lang="en-AU"/>
              <a:pPr>
                <a:defRPr/>
              </a:pPr>
              <a:t>86</a:t>
            </a:fld>
            <a:endParaRPr lang="en-AU"/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1698433-CF24-A848-9102-F5A037C94286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E7BD4-C261-154A-8047-4C872283EEA6}" type="slidenum">
              <a:rPr lang="en-AU"/>
              <a:pPr>
                <a:defRPr/>
              </a:pPr>
              <a:t>87</a:t>
            </a:fld>
            <a:endParaRPr lang="en-AU"/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B46CF932-5019-0441-A747-5354639BAA6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2B80C-FDC4-844C-8730-FB16060DECAF}" type="slidenum">
              <a:rPr lang="en-AU"/>
              <a:pPr>
                <a:defRPr/>
              </a:pPr>
              <a:t>88</a:t>
            </a:fld>
            <a:endParaRPr lang="en-AU"/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7448DCC-D510-5942-9F9E-25CE1C56B76F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6BB29E-88DC-374D-A64F-AC640C4FC19F}" type="slidenum">
              <a:rPr lang="en-AU"/>
              <a:pPr>
                <a:defRPr/>
              </a:pPr>
              <a:t>89</a:t>
            </a:fld>
            <a:endParaRPr lang="en-AU"/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5B823050-BD2C-AF45-914D-A9FAC652044B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60BFA-5132-6F47-9CDD-682C0A1FAD57}" type="slidenum">
              <a:rPr lang="en-AU"/>
              <a:pPr>
                <a:defRPr/>
              </a:pPr>
              <a:t>9</a:t>
            </a:fld>
            <a:endParaRPr lang="en-AU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EDFE71-523D-B14B-B882-8308DBF22C1D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5E8C23-70D5-3D46-B8A0-6BE0BE100999}" type="slidenum">
              <a:rPr lang="en-AU"/>
              <a:pPr>
                <a:defRPr/>
              </a:pPr>
              <a:t>90</a:t>
            </a:fld>
            <a:endParaRPr lang="en-AU"/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395766C5-B3B2-B74E-BF05-D8A59DC5ADA3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E996E-7288-8149-B3C3-7DED1139CFAB}" type="slidenum">
              <a:rPr lang="en-AU"/>
              <a:pPr>
                <a:defRPr/>
              </a:pPr>
              <a:t>91</a:t>
            </a:fld>
            <a:endParaRPr lang="en-AU"/>
          </a:p>
        </p:txBody>
      </p:sp>
      <p:sp>
        <p:nvSpPr>
          <p:cNvPr id="447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E571B627-CEA6-FF44-84F0-F1794003D65C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329D78-4820-CC47-BB0B-9C161B3E0B1A}" type="slidenum">
              <a:rPr lang="en-AU"/>
              <a:pPr>
                <a:defRPr/>
              </a:pPr>
              <a:t>92</a:t>
            </a:fld>
            <a:endParaRPr lang="en-AU"/>
          </a:p>
        </p:txBody>
      </p:sp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E440A61-5204-BB45-95EA-C0F4D051F1E0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FF4643-62B8-494E-9B53-FF822A787BD5}" type="slidenum">
              <a:rPr lang="en-AU"/>
              <a:pPr>
                <a:defRPr/>
              </a:pPr>
              <a:t>93</a:t>
            </a:fld>
            <a:endParaRPr lang="en-AU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FC564731-46FE-7A45-82A4-2D5B3A2ECCA5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B6DF84-8671-F44C-A8B3-98A999097D6E}" type="slidenum">
              <a:rPr lang="en-AU"/>
              <a:pPr>
                <a:defRPr/>
              </a:pPr>
              <a:t>94</a:t>
            </a:fld>
            <a:endParaRPr lang="en-AU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A7CC71C-CBE0-F241-AF5B-9104757C98FB}" type="datetime3">
              <a:rPr lang="en-AU"/>
              <a:pPr>
                <a:defRPr/>
              </a:pPr>
              <a:t>2 December, 2016</a:t>
            </a:fld>
            <a:endParaRPr lang="en-A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1FBC1F-6AC3-644A-AD53-499534A44704}" type="slidenum">
              <a:rPr lang="en-AU"/>
              <a:pPr>
                <a:defRPr/>
              </a:pPr>
              <a:t>95</a:t>
            </a:fld>
            <a:endParaRPr lang="en-AU"/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0"/>
              <a:buNone/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907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95D54D2-8C88-1F4E-9B33-DA888824735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0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B3A32A8-5614-C941-8172-4A9F20E7A2D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06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6BEA6252-4203-2A47-ADA6-15D3BE0B9C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57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BDE02E30-CC46-9A48-8A25-DFC3A79DFC4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F90F664-F920-DB43-BA3E-2D85C2907E3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65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46FD30DE-BF87-0448-B3D9-93792CA795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04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C079F3F-DF35-F94B-BB2A-F8647060239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90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DF0345C-7FDF-644A-B77B-54D20C74C0E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88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CBC8635E-6364-B14E-9F37-B16D31D33A2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58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7776140-5D41-5F41-A439-D6210B3FCE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38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9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3A7BBA59-5700-F24B-B472-674F23194A0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1844675"/>
            <a:ext cx="74866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j-cs"/>
              </a:rPr>
              <a:t>Chapter 4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068638"/>
            <a:ext cx="7775575" cy="5842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371F48C-403B-3745-B8F4-C534C98E3E9C}" type="slidenum">
              <a:rPr lang="en-AU"/>
              <a:pPr>
                <a:defRPr/>
              </a:pPr>
              <a:t>10</a:t>
            </a:fld>
            <a:endParaRPr lang="en-AU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Sequential Elements</a:t>
            </a:r>
            <a:endParaRPr lang="en-AU" smtClean="0">
              <a:cs typeface="+mj-cs"/>
            </a:endParaRP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Register with write control</a:t>
            </a:r>
          </a:p>
          <a:p>
            <a:pPr lvl="1" eaLnBrk="1" hangingPunct="1">
              <a:defRPr/>
            </a:pPr>
            <a:r>
              <a:rPr lang="en-US" dirty="0" smtClean="0"/>
              <a:t>Only updates on clock edge when write control input is 1</a:t>
            </a:r>
          </a:p>
          <a:p>
            <a:pPr lvl="1" eaLnBrk="1" hangingPunct="1">
              <a:defRPr/>
            </a:pPr>
            <a:r>
              <a:rPr lang="en-US" dirty="0" smtClean="0"/>
              <a:t>Used when stored value is required later</a:t>
            </a:r>
            <a:endParaRPr lang="en-AU" dirty="0" smtClean="0"/>
          </a:p>
        </p:txBody>
      </p: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75461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2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3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4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D</a:t>
              </a:r>
              <a:endParaRPr lang="en-AU" sz="1800">
                <a:cs typeface="+mn-cs"/>
              </a:endParaRP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Clk</a:t>
              </a:r>
              <a:endParaRPr lang="en-AU" sz="1800">
                <a:cs typeface="+mn-cs"/>
              </a:endParaRPr>
            </a:p>
          </p:txBody>
        </p:sp>
        <p:sp>
          <p:nvSpPr>
            <p:cNvPr id="275467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Q</a:t>
              </a:r>
              <a:endParaRPr lang="en-AU" sz="1800">
                <a:cs typeface="+mn-cs"/>
              </a:endParaRPr>
            </a:p>
          </p:txBody>
        </p:sp>
        <p:sp>
          <p:nvSpPr>
            <p:cNvPr id="275468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69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0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1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Write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23557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75476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7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8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9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0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1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2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3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Write</a:t>
              </a:r>
              <a:endParaRPr lang="en-AU">
                <a:cs typeface="+mn-cs"/>
              </a:endParaRPr>
            </a:p>
          </p:txBody>
        </p:sp>
        <p:sp>
          <p:nvSpPr>
            <p:cNvPr id="275484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D</a:t>
              </a:r>
              <a:endParaRPr lang="en-AU">
                <a:cs typeface="+mn-cs"/>
              </a:endParaRPr>
            </a:p>
          </p:txBody>
        </p:sp>
        <p:sp>
          <p:nvSpPr>
            <p:cNvPr id="275485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Q</a:t>
              </a:r>
              <a:endParaRPr lang="en-AU">
                <a:cs typeface="+mn-cs"/>
              </a:endParaRPr>
            </a:p>
          </p:txBody>
        </p:sp>
        <p:sp>
          <p:nvSpPr>
            <p:cNvPr id="275486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7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8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89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0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1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2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3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4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5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6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7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8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99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0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1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2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3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4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Clk</a:t>
              </a:r>
              <a:endParaRPr lang="en-AU">
                <a:cs typeface="+mn-cs"/>
              </a:endParaRPr>
            </a:p>
          </p:txBody>
        </p:sp>
        <p:sp>
          <p:nvSpPr>
            <p:cNvPr id="275505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6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507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47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35E7577-ED22-2F44-A25E-A5F539C3CCF8}" type="slidenum">
              <a:rPr lang="en-AU"/>
              <a:pPr>
                <a:defRPr/>
              </a:pPr>
              <a:t>11</a:t>
            </a:fld>
            <a:endParaRPr lang="en-AU"/>
          </a:p>
        </p:txBody>
      </p:sp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Clocking Methodology</a:t>
            </a:r>
            <a:endParaRPr lang="en-AU" smtClean="0">
              <a:cs typeface="+mj-cs"/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Combinational logic transforms data during clock cycles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Between clock edges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Input from state elements, output to state element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Longest delay determines clock period</a:t>
            </a:r>
            <a:endParaRPr lang="en-AU" smtClean="0"/>
          </a:p>
        </p:txBody>
      </p:sp>
      <p:pic>
        <p:nvPicPr>
          <p:cNvPr id="25604" name="Picture 6" descr="f04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7" descr="f04-03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584F4EFE-4B7A-B540-ADF7-FC30C4347BF3}" type="slidenum">
              <a:rPr lang="en-AU"/>
              <a:pPr>
                <a:defRPr/>
              </a:pPr>
              <a:t>12</a:t>
            </a:fld>
            <a:endParaRPr lang="en-AU"/>
          </a:p>
        </p:txBody>
      </p:sp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Building a Datapath</a:t>
            </a:r>
            <a:endParaRPr lang="en-AU" dirty="0" smtClean="0">
              <a:cs typeface="+mj-cs"/>
            </a:endParaRP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Datapath</a:t>
            </a:r>
          </a:p>
          <a:p>
            <a:pPr lvl="1" eaLnBrk="1" hangingPunct="1">
              <a:defRPr/>
            </a:pPr>
            <a:r>
              <a:rPr lang="en-US" dirty="0" smtClean="0"/>
              <a:t>Elements that process data and addresses</a:t>
            </a:r>
            <a:br>
              <a:rPr lang="en-US" dirty="0" smtClean="0"/>
            </a:br>
            <a:r>
              <a:rPr lang="en-US" dirty="0" smtClean="0"/>
              <a:t>in the CPU</a:t>
            </a:r>
          </a:p>
          <a:p>
            <a:pPr lvl="2" eaLnBrk="1" hangingPunct="1">
              <a:defRPr/>
            </a:pPr>
            <a:r>
              <a:rPr lang="en-US" dirty="0" smtClean="0"/>
              <a:t>Registers, ALUs, mux’s, memories, …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We will build a MIPS datapath incrementally</a:t>
            </a:r>
          </a:p>
          <a:p>
            <a:pPr lvl="1" eaLnBrk="1" hangingPunct="1">
              <a:defRPr/>
            </a:pPr>
            <a:r>
              <a:rPr lang="en-US" dirty="0" smtClean="0"/>
              <a:t>Refining the overview design</a:t>
            </a:r>
            <a:endParaRPr lang="en-AU" dirty="0" smtClean="0"/>
          </a:p>
        </p:txBody>
      </p:sp>
      <p:sp>
        <p:nvSpPr>
          <p:cNvPr id="279556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D5E7A1-26D2-6943-8506-24C75D18A97E}" type="slidenum">
              <a:rPr lang="en-AU"/>
              <a:pPr>
                <a:defRPr/>
              </a:pPr>
              <a:t>13</a:t>
            </a:fld>
            <a:endParaRPr lang="en-AU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Instruction Fetch</a:t>
            </a:r>
            <a:endParaRPr lang="en-AU" smtClean="0">
              <a:cs typeface="+mj-cs"/>
            </a:endParaRPr>
          </a:p>
        </p:txBody>
      </p:sp>
      <p:sp>
        <p:nvSpPr>
          <p:cNvPr id="281604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32-bit register</a:t>
            </a:r>
            <a:endParaRPr lang="en-AU">
              <a:cs typeface="+mn-cs"/>
            </a:endParaRPr>
          </a:p>
        </p:txBody>
      </p:sp>
      <p:sp>
        <p:nvSpPr>
          <p:cNvPr id="281605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Increment by 4 for next instruction</a:t>
            </a:r>
            <a:endParaRPr lang="en-AU">
              <a:cs typeface="+mn-cs"/>
            </a:endParaRPr>
          </a:p>
        </p:txBody>
      </p:sp>
      <p:pic>
        <p:nvPicPr>
          <p:cNvPr id="29701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AE5BD09-B0C9-B647-9199-C447FF5DA006}" type="slidenum">
              <a:rPr lang="en-AU"/>
              <a:pPr>
                <a:defRPr/>
              </a:pPr>
              <a:t>14</a:t>
            </a:fld>
            <a:endParaRPr lang="en-AU"/>
          </a:p>
        </p:txBody>
      </p:sp>
      <p:pic>
        <p:nvPicPr>
          <p:cNvPr id="31746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R-Format Instructions</a:t>
            </a:r>
            <a:endParaRPr lang="en-AU" smtClean="0">
              <a:cs typeface="+mj-cs"/>
            </a:endParaRP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Read two register operands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Perform arithmetic/logical operation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Write register result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658D14A3-E8E1-0B40-A943-90E7C9AEB61A}" type="slidenum">
              <a:rPr lang="en-AU"/>
              <a:pPr>
                <a:defRPr/>
              </a:pPr>
              <a:t>15</a:t>
            </a:fld>
            <a:endParaRPr lang="en-AU"/>
          </a:p>
        </p:txBody>
      </p:sp>
      <p:pic>
        <p:nvPicPr>
          <p:cNvPr id="33794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Load/Store Instructions</a:t>
            </a:r>
            <a:endParaRPr lang="en-AU" smtClean="0">
              <a:cs typeface="+mj-cs"/>
            </a:endParaRP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Read register operands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Calculate address using 16-bit offset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Use ALU, but sign-extend offset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Load: Read memory and update register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Store: Write register value to memory</a:t>
            </a:r>
            <a:endParaRPr lang="en-AU" sz="280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9EAE7E0-E14C-FF41-BBAD-A1B2B23FEB0B}" type="slidenum">
              <a:rPr lang="en-AU"/>
              <a:pPr>
                <a:defRPr/>
              </a:pPr>
              <a:t>16</a:t>
            </a:fld>
            <a:endParaRPr lang="en-AU"/>
          </a:p>
        </p:txBody>
      </p:sp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Instructions</a:t>
            </a:r>
            <a:endParaRPr lang="en-AU" smtClean="0">
              <a:cs typeface="+mj-cs"/>
            </a:endParaRP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Read register operands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Compare operands</a:t>
            </a:r>
          </a:p>
          <a:p>
            <a:pPr lvl="1" eaLnBrk="1" hangingPunct="1">
              <a:defRPr/>
            </a:pPr>
            <a:r>
              <a:rPr lang="en-US" smtClean="0"/>
              <a:t>Use ALU, subtract and check Zero output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Calculate target address</a:t>
            </a:r>
          </a:p>
          <a:p>
            <a:pPr lvl="1" eaLnBrk="1" hangingPunct="1">
              <a:defRPr/>
            </a:pPr>
            <a:r>
              <a:rPr lang="en-US" smtClean="0"/>
              <a:t>Sign-extend displacement</a:t>
            </a:r>
          </a:p>
          <a:p>
            <a:pPr lvl="1" eaLnBrk="1" hangingPunct="1">
              <a:defRPr/>
            </a:pPr>
            <a:r>
              <a:rPr lang="en-US" smtClean="0"/>
              <a:t>Shift left 2 places (word displacement)</a:t>
            </a:r>
          </a:p>
          <a:p>
            <a:pPr lvl="1" eaLnBrk="1" hangingPunct="1">
              <a:defRPr/>
            </a:pPr>
            <a:r>
              <a:rPr lang="en-US" smtClean="0"/>
              <a:t>Add to PC + 4</a:t>
            </a:r>
          </a:p>
          <a:p>
            <a:pPr lvl="2" eaLnBrk="1" hangingPunct="1">
              <a:defRPr/>
            </a:pPr>
            <a:r>
              <a:rPr lang="en-US" smtClean="0"/>
              <a:t>Already calculated by instruction fetch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7AC1A63-5C04-6546-8359-549FD8D431E8}" type="slidenum">
              <a:rPr lang="en-AU"/>
              <a:pPr>
                <a:defRPr/>
              </a:pPr>
              <a:t>17</a:t>
            </a:fld>
            <a:endParaRPr lang="en-AU"/>
          </a:p>
        </p:txBody>
      </p:sp>
      <p:pic>
        <p:nvPicPr>
          <p:cNvPr id="37890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Instructions</a:t>
            </a:r>
            <a:endParaRPr lang="en-AU" smtClean="0">
              <a:cs typeface="+mj-cs"/>
            </a:endParaRPr>
          </a:p>
        </p:txBody>
      </p:sp>
      <p:sp>
        <p:nvSpPr>
          <p:cNvPr id="289796" name="AutoShape 4"/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Just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re-routes wires</a:t>
            </a:r>
            <a:endParaRPr lang="en-AU">
              <a:cs typeface="+mn-cs"/>
            </a:endParaRPr>
          </a:p>
        </p:txBody>
      </p:sp>
      <p:sp>
        <p:nvSpPr>
          <p:cNvPr id="289797" name="AutoShape 5"/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Sign-bit wire replicated</a:t>
            </a:r>
            <a:endParaRPr lang="en-AU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78B77C7-DFE5-4348-A513-970E31C00DA3}" type="slidenum">
              <a:rPr lang="en-AU"/>
              <a:pPr>
                <a:defRPr/>
              </a:pPr>
              <a:t>18</a:t>
            </a:fld>
            <a:endParaRPr lang="en-AU"/>
          </a:p>
        </p:txBody>
      </p:sp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Composing the Elements</a:t>
            </a:r>
            <a:endParaRPr lang="en-AU" smtClean="0">
              <a:cs typeface="+mj-cs"/>
            </a:endParaRP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First-cut data path does an instruction in one clock cycle</a:t>
            </a:r>
          </a:p>
          <a:p>
            <a:pPr lvl="1" eaLnBrk="1" hangingPunct="1">
              <a:defRPr/>
            </a:pPr>
            <a:r>
              <a:rPr lang="en-US" dirty="0" smtClean="0"/>
              <a:t>Each datapath element can only do one function at a time</a:t>
            </a:r>
          </a:p>
          <a:p>
            <a:pPr lvl="1" eaLnBrk="1" hangingPunct="1">
              <a:defRPr/>
            </a:pPr>
            <a:r>
              <a:rPr lang="en-US" dirty="0" smtClean="0"/>
              <a:t>Hence, we need separate instruction and data memories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Use multiplexers where alternate data sources are used for different instructions</a:t>
            </a:r>
            <a:endParaRPr lang="en-AU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84E176A-7AEA-0D40-91C8-F610ECC2E318}" type="slidenum">
              <a:rPr lang="en-AU"/>
              <a:pPr>
                <a:defRPr/>
              </a:pPr>
              <a:t>19</a:t>
            </a:fld>
            <a:endParaRPr lang="en-AU"/>
          </a:p>
        </p:txBody>
      </p:sp>
      <p:pic>
        <p:nvPicPr>
          <p:cNvPr id="41986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R-Type/Load/Store Datapath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4EA86F6-18CA-6E49-BBAF-098E1A488DA6}" type="slidenum">
              <a:rPr lang="en-AU"/>
              <a:pPr>
                <a:defRPr/>
              </a:pPr>
              <a:t>2</a:t>
            </a:fld>
            <a:endParaRPr lang="en-AU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Introduction</a:t>
            </a:r>
            <a:endParaRPr lang="en-AU" smtClean="0">
              <a:cs typeface="+mj-cs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CPU performance factors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Instruction count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smtClean="0"/>
              <a:t>Determined by ISA and compiler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CPI and Cycle time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2000" smtClean="0"/>
              <a:t>Determined by CPU hardware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We will examine two MIPS implementations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 simplified version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 more realistic pipelined version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smtClean="0">
                <a:cs typeface="+mn-cs"/>
              </a:rPr>
              <a:t>Simple subset, shows most aspects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Memory reference: </a:t>
            </a:r>
            <a:r>
              <a:rPr lang="en-US" sz="2400" smtClean="0">
                <a:latin typeface="Lucida Console" charset="0"/>
              </a:rPr>
              <a:t>lw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sw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Arithmetic/logical: </a:t>
            </a:r>
            <a:r>
              <a:rPr lang="en-US" sz="2400" smtClean="0">
                <a:latin typeface="Lucida Console" charset="0"/>
              </a:rPr>
              <a:t>add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sub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and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or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slt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smtClean="0"/>
              <a:t>Control transfer: </a:t>
            </a:r>
            <a:r>
              <a:rPr lang="en-US" sz="2400" smtClean="0">
                <a:latin typeface="Lucida Console" charset="0"/>
              </a:rPr>
              <a:t>beq</a:t>
            </a:r>
            <a:r>
              <a:rPr lang="en-US" sz="2400" smtClean="0"/>
              <a:t>, </a:t>
            </a:r>
            <a:r>
              <a:rPr lang="en-US" sz="2400" smtClean="0">
                <a:latin typeface="Lucida Console" charset="0"/>
              </a:rPr>
              <a:t>j</a:t>
            </a:r>
          </a:p>
        </p:txBody>
      </p:sp>
      <p:sp>
        <p:nvSpPr>
          <p:cNvPr id="240644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§4.1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89742A8-B21B-CF47-92C3-87BD79AB51D5}" type="slidenum">
              <a:rPr lang="en-AU"/>
              <a:pPr>
                <a:defRPr/>
              </a:pPr>
              <a:t>20</a:t>
            </a:fld>
            <a:endParaRPr lang="en-AU"/>
          </a:p>
        </p:txBody>
      </p:sp>
      <p:pic>
        <p:nvPicPr>
          <p:cNvPr id="44034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Full Datapath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1582D86-6717-1548-8B9A-23577173428D}" type="slidenum">
              <a:rPr lang="en-AU"/>
              <a:pPr>
                <a:defRPr/>
              </a:pPr>
              <a:t>21</a:t>
            </a:fld>
            <a:endParaRPr lang="en-AU"/>
          </a:p>
        </p:txBody>
      </p:sp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ALU Control</a:t>
            </a:r>
            <a:endParaRPr lang="en-AU" smtClean="0">
              <a:cs typeface="+mj-cs"/>
            </a:endParaRPr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ALU used for</a:t>
            </a:r>
          </a:p>
          <a:p>
            <a:pPr lvl="1" eaLnBrk="1" hangingPunct="1">
              <a:defRPr/>
            </a:pPr>
            <a:r>
              <a:rPr lang="en-US" smtClean="0"/>
              <a:t>Load/Store: F = add</a:t>
            </a:r>
          </a:p>
          <a:p>
            <a:pPr lvl="1" eaLnBrk="1" hangingPunct="1">
              <a:defRPr/>
            </a:pPr>
            <a:r>
              <a:rPr lang="en-US" smtClean="0"/>
              <a:t>Branch: F = subtract</a:t>
            </a:r>
          </a:p>
          <a:p>
            <a:pPr lvl="1" eaLnBrk="1" hangingPunct="1">
              <a:defRPr/>
            </a:pPr>
            <a:r>
              <a:rPr lang="en-US" smtClean="0"/>
              <a:t>R-type: F depends on funct field</a:t>
            </a:r>
            <a:endParaRPr lang="en-AU" smtClean="0"/>
          </a:p>
        </p:txBody>
      </p:sp>
      <p:sp>
        <p:nvSpPr>
          <p:cNvPr id="297988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§4.4 A Simple Implementation Scheme</a:t>
            </a: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1187450" y="3500438"/>
          <a:ext cx="6096000" cy="2560635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control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Function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0001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0111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1100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NOR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6838CF7-6E40-D24D-A54F-056063035695}" type="slidenum">
              <a:rPr lang="en-AU"/>
              <a:pPr>
                <a:defRPr/>
              </a:pPr>
              <a:t>22</a:t>
            </a:fld>
            <a:endParaRPr lang="en-AU"/>
          </a:p>
        </p:txBody>
      </p:sp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ALU Control</a:t>
            </a:r>
            <a:endParaRPr lang="en-AU" smtClean="0">
              <a:cs typeface="+mj-cs"/>
            </a:endParaRPr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Assume 2-bit ALUOp derived from opcode</a:t>
            </a:r>
          </a:p>
          <a:p>
            <a:pPr lvl="1" eaLnBrk="1" hangingPunct="1">
              <a:defRPr/>
            </a:pPr>
            <a:r>
              <a:rPr lang="en-US" smtClean="0"/>
              <a:t>Combinational logic derives ALU control</a:t>
            </a:r>
            <a:endParaRPr lang="en-AU" smtClean="0"/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827088" y="2636838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opcode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ALUOp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Operation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funct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function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control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lw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load word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sw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store word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beq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branch equal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XXXXXX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R-type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add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100010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subtract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100100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100101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OR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0001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2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101010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set-on-less-than</a:t>
                      </a:r>
                      <a:endParaRPr kumimoji="0" lang="en-AU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0111</a:t>
                      </a:r>
                      <a:endParaRPr kumimoji="0" lang="en-AU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5C0241BA-0038-754A-B5BE-A71704A43890}" type="slidenum">
              <a:rPr lang="en-AU"/>
              <a:pPr>
                <a:defRPr/>
              </a:pPr>
              <a:t>23</a:t>
            </a:fld>
            <a:endParaRPr lang="en-AU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The Main Control Unit</a:t>
            </a:r>
            <a:endParaRPr lang="en-AU" smtClean="0">
              <a:cs typeface="+mj-cs"/>
            </a:endParaRP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Control signals derived from instruction</a:t>
            </a:r>
            <a:endParaRPr lang="en-AU" smtClean="0">
              <a:cs typeface="+mn-cs"/>
            </a:endParaRPr>
          </a:p>
        </p:txBody>
      </p:sp>
      <p:grpSp>
        <p:nvGrpSpPr>
          <p:cNvPr id="50180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302085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0</a:t>
              </a:r>
              <a:endParaRPr lang="en-AU" sz="2000">
                <a:cs typeface="+mn-cs"/>
              </a:endParaRPr>
            </a:p>
          </p:txBody>
        </p:sp>
        <p:sp>
          <p:nvSpPr>
            <p:cNvPr id="302086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087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088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rd</a:t>
              </a:r>
              <a:endParaRPr lang="en-AU" sz="2000">
                <a:cs typeface="+mn-cs"/>
              </a:endParaRPr>
            </a:p>
          </p:txBody>
        </p:sp>
        <p:sp>
          <p:nvSpPr>
            <p:cNvPr id="302089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shamt</a:t>
              </a:r>
              <a:endParaRPr lang="en-AU" sz="2000">
                <a:cs typeface="+mn-cs"/>
              </a:endParaRPr>
            </a:p>
          </p:txBody>
        </p:sp>
        <p:sp>
          <p:nvSpPr>
            <p:cNvPr id="302090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funct</a:t>
              </a:r>
              <a:endParaRPr lang="en-AU" sz="2000">
                <a:cs typeface="+mn-cs"/>
              </a:endParaRPr>
            </a:p>
          </p:txBody>
        </p:sp>
        <p:sp>
          <p:nvSpPr>
            <p:cNvPr id="302091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092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5:0</a:t>
              </a:r>
              <a:endParaRPr lang="en-AU">
                <a:cs typeface="+mn-cs"/>
              </a:endParaRPr>
            </a:p>
          </p:txBody>
        </p:sp>
        <p:sp>
          <p:nvSpPr>
            <p:cNvPr id="302093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094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095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15:11</a:t>
              </a:r>
              <a:endParaRPr lang="en-AU">
                <a:cs typeface="+mn-cs"/>
              </a:endParaRPr>
            </a:p>
          </p:txBody>
        </p:sp>
        <p:sp>
          <p:nvSpPr>
            <p:cNvPr id="302096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10:6</a:t>
              </a:r>
              <a:endParaRPr lang="en-AU">
                <a:cs typeface="+mn-cs"/>
              </a:endParaRPr>
            </a:p>
          </p:txBody>
        </p:sp>
      </p:grpSp>
      <p:grpSp>
        <p:nvGrpSpPr>
          <p:cNvPr id="50181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302098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35 or 43</a:t>
              </a:r>
              <a:endParaRPr lang="en-AU" sz="2000">
                <a:cs typeface="+mn-cs"/>
              </a:endParaRPr>
            </a:p>
          </p:txBody>
        </p:sp>
        <p:sp>
          <p:nvSpPr>
            <p:cNvPr id="302099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100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101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02102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103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104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105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15:0</a:t>
              </a:r>
              <a:endParaRPr lang="en-AU">
                <a:cs typeface="+mn-cs"/>
              </a:endParaRPr>
            </a:p>
          </p:txBody>
        </p:sp>
      </p:grpSp>
      <p:grpSp>
        <p:nvGrpSpPr>
          <p:cNvPr id="50182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302107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4</a:t>
              </a:r>
              <a:endParaRPr lang="en-AU" sz="2000">
                <a:cs typeface="+mn-cs"/>
              </a:endParaRPr>
            </a:p>
          </p:txBody>
        </p:sp>
        <p:sp>
          <p:nvSpPr>
            <p:cNvPr id="302108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rs</a:t>
              </a:r>
              <a:endParaRPr lang="en-AU" sz="2000">
                <a:cs typeface="+mn-cs"/>
              </a:endParaRPr>
            </a:p>
          </p:txBody>
        </p:sp>
        <p:sp>
          <p:nvSpPr>
            <p:cNvPr id="302109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rt</a:t>
              </a:r>
              <a:endParaRPr lang="en-AU" sz="2000">
                <a:cs typeface="+mn-cs"/>
              </a:endParaRPr>
            </a:p>
          </p:txBody>
        </p:sp>
        <p:sp>
          <p:nvSpPr>
            <p:cNvPr id="302110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02111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02112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25:21</a:t>
              </a:r>
              <a:endParaRPr lang="en-AU">
                <a:cs typeface="+mn-cs"/>
              </a:endParaRPr>
            </a:p>
          </p:txBody>
        </p:sp>
        <p:sp>
          <p:nvSpPr>
            <p:cNvPr id="302113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20:16</a:t>
              </a:r>
              <a:endParaRPr lang="en-AU">
                <a:cs typeface="+mn-cs"/>
              </a:endParaRPr>
            </a:p>
          </p:txBody>
        </p:sp>
        <p:sp>
          <p:nvSpPr>
            <p:cNvPr id="302114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15:0</a:t>
              </a:r>
              <a:endParaRPr lang="en-AU">
                <a:cs typeface="+mn-cs"/>
              </a:endParaRPr>
            </a:p>
          </p:txBody>
        </p:sp>
      </p:grpSp>
      <p:sp>
        <p:nvSpPr>
          <p:cNvPr id="302115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R-type</a:t>
            </a:r>
            <a:endParaRPr lang="en-AU" sz="1800">
              <a:cs typeface="+mn-cs"/>
            </a:endParaRPr>
          </a:p>
        </p:txBody>
      </p:sp>
      <p:sp>
        <p:nvSpPr>
          <p:cNvPr id="302116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Load/</a:t>
            </a:r>
            <a:br>
              <a:rPr lang="en-US" sz="1800">
                <a:cs typeface="+mn-cs"/>
              </a:rPr>
            </a:br>
            <a:r>
              <a:rPr lang="en-US" sz="1800">
                <a:cs typeface="+mn-cs"/>
              </a:rPr>
              <a:t>Store</a:t>
            </a:r>
            <a:endParaRPr lang="en-AU" sz="1800">
              <a:cs typeface="+mn-cs"/>
            </a:endParaRPr>
          </a:p>
        </p:txBody>
      </p:sp>
      <p:sp>
        <p:nvSpPr>
          <p:cNvPr id="302117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Branch</a:t>
            </a:r>
            <a:endParaRPr lang="en-AU" sz="1800">
              <a:cs typeface="+mn-cs"/>
            </a:endParaRPr>
          </a:p>
        </p:txBody>
      </p:sp>
      <p:sp>
        <p:nvSpPr>
          <p:cNvPr id="302118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19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0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1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opcode</a:t>
            </a:r>
            <a:endParaRPr lang="en-AU" sz="1800">
              <a:cs typeface="+mn-cs"/>
            </a:endParaRPr>
          </a:p>
        </p:txBody>
      </p:sp>
      <p:sp>
        <p:nvSpPr>
          <p:cNvPr id="302122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always read</a:t>
            </a:r>
            <a:endParaRPr lang="en-AU" sz="1800">
              <a:cs typeface="+mn-cs"/>
            </a:endParaRPr>
          </a:p>
        </p:txBody>
      </p:sp>
      <p:sp>
        <p:nvSpPr>
          <p:cNvPr id="302123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read, except for load</a:t>
            </a:r>
            <a:endParaRPr lang="en-AU" sz="1800">
              <a:cs typeface="+mn-cs"/>
            </a:endParaRPr>
          </a:p>
        </p:txBody>
      </p:sp>
      <p:sp>
        <p:nvSpPr>
          <p:cNvPr id="302124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write for R-type and load</a:t>
            </a:r>
            <a:endParaRPr lang="en-AU" sz="1800">
              <a:cs typeface="+mn-cs"/>
            </a:endParaRPr>
          </a:p>
        </p:txBody>
      </p:sp>
      <p:sp>
        <p:nvSpPr>
          <p:cNvPr id="302125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6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7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sign-extend and add</a:t>
            </a:r>
            <a:endParaRPr lang="en-AU" sz="1800">
              <a:cs typeface="+mn-cs"/>
            </a:endParaRPr>
          </a:p>
        </p:txBody>
      </p:sp>
      <p:sp>
        <p:nvSpPr>
          <p:cNvPr id="302128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2129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CDC6C02-FFDE-9245-B405-F0F1DBF3A345}" type="slidenum">
              <a:rPr lang="en-AU"/>
              <a:pPr>
                <a:defRPr/>
              </a:pPr>
              <a:t>24</a:t>
            </a:fld>
            <a:endParaRPr lang="en-AU"/>
          </a:p>
        </p:txBody>
      </p:sp>
      <p:pic>
        <p:nvPicPr>
          <p:cNvPr id="52226" name="Picture 5" descr="f04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Datapath With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DA8BBFB-42AC-934D-A25F-A54F80BBA30B}" type="slidenum">
              <a:rPr lang="en-AU"/>
              <a:pPr>
                <a:defRPr/>
              </a:pPr>
              <a:t>25</a:t>
            </a:fld>
            <a:endParaRPr lang="en-AU"/>
          </a:p>
        </p:txBody>
      </p:sp>
      <p:pic>
        <p:nvPicPr>
          <p:cNvPr id="54274" name="Picture 6" descr="f04-1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R-Type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0392462-E42F-1348-B0B1-596BA4C5A85F}" type="slidenum">
              <a:rPr lang="en-AU"/>
              <a:pPr>
                <a:defRPr/>
              </a:pPr>
              <a:t>26</a:t>
            </a:fld>
            <a:endParaRPr lang="en-AU"/>
          </a:p>
        </p:txBody>
      </p:sp>
      <p:pic>
        <p:nvPicPr>
          <p:cNvPr id="56322" name="Picture 6" descr="f04-2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Load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02BA915-BE94-0945-8038-61128B0DF583}" type="slidenum">
              <a:rPr lang="en-AU"/>
              <a:pPr>
                <a:defRPr/>
              </a:pPr>
              <a:t>27</a:t>
            </a:fld>
            <a:endParaRPr lang="en-AU"/>
          </a:p>
        </p:txBody>
      </p:sp>
      <p:pic>
        <p:nvPicPr>
          <p:cNvPr id="58370" name="Picture 6" descr="f04-2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Branch-on-Equal Instruction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B0D7B55-8212-7E46-AF1E-E2A6EBDD750A}" type="slidenum">
              <a:rPr lang="en-AU"/>
              <a:pPr>
                <a:defRPr/>
              </a:pPr>
              <a:t>28</a:t>
            </a:fld>
            <a:endParaRPr lang="en-AU"/>
          </a:p>
        </p:txBody>
      </p:sp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Implementing Jumps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>
              <a:defRPr/>
            </a:pPr>
            <a:r>
              <a:rPr lang="en-AU" dirty="0" smtClean="0">
                <a:cs typeface="+mn-cs"/>
              </a:rPr>
              <a:t>Jump uses word address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Update PC with concatenation of</a:t>
            </a:r>
          </a:p>
          <a:p>
            <a:pPr lvl="1" eaLnBrk="1" hangingPunct="1">
              <a:defRPr/>
            </a:pPr>
            <a:r>
              <a:rPr lang="en-AU" dirty="0" smtClean="0"/>
              <a:t>Top 4 bits of old PC</a:t>
            </a:r>
          </a:p>
          <a:p>
            <a:pPr lvl="1" eaLnBrk="1" hangingPunct="1">
              <a:defRPr/>
            </a:pPr>
            <a:r>
              <a:rPr lang="en-AU" dirty="0" smtClean="0"/>
              <a:t>26-bit jump address</a:t>
            </a:r>
          </a:p>
          <a:p>
            <a:pPr lvl="1" eaLnBrk="1" hangingPunct="1">
              <a:defRPr/>
            </a:pPr>
            <a:r>
              <a:rPr lang="en-AU" dirty="0" smtClean="0"/>
              <a:t>00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Need an extra control signal decoded from </a:t>
            </a:r>
            <a:r>
              <a:rPr lang="en-AU" dirty="0" err="1" smtClean="0">
                <a:cs typeface="+mn-cs"/>
              </a:rPr>
              <a:t>opcode</a:t>
            </a:r>
            <a:endParaRPr lang="en-AU" dirty="0" smtClean="0">
              <a:cs typeface="+mn-cs"/>
            </a:endParaRPr>
          </a:p>
        </p:txBody>
      </p:sp>
      <p:grpSp>
        <p:nvGrpSpPr>
          <p:cNvPr id="60420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318469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2</a:t>
              </a:r>
              <a:endParaRPr lang="en-AU" sz="2000">
                <a:cs typeface="+mn-cs"/>
              </a:endParaRPr>
            </a:p>
          </p:txBody>
        </p:sp>
        <p:sp>
          <p:nvSpPr>
            <p:cNvPr id="318472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address</a:t>
              </a:r>
              <a:endParaRPr lang="en-AU" sz="2000">
                <a:cs typeface="+mn-cs"/>
              </a:endParaRPr>
            </a:p>
          </p:txBody>
        </p:sp>
        <p:sp>
          <p:nvSpPr>
            <p:cNvPr id="318473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31:26</a:t>
              </a:r>
              <a:endParaRPr lang="en-AU">
                <a:cs typeface="+mn-cs"/>
              </a:endParaRPr>
            </a:p>
          </p:txBody>
        </p:sp>
        <p:sp>
          <p:nvSpPr>
            <p:cNvPr id="318476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cs typeface="+mn-cs"/>
                </a:rPr>
                <a:t>25:0</a:t>
              </a:r>
              <a:endParaRPr lang="en-AU">
                <a:cs typeface="+mn-cs"/>
              </a:endParaRPr>
            </a:p>
          </p:txBody>
        </p:sp>
      </p:grpSp>
      <p:sp>
        <p:nvSpPr>
          <p:cNvPr id="318477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Jump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11A722B-8472-0343-9E38-2CABD2CFE546}" type="slidenum">
              <a:rPr lang="en-AU"/>
              <a:pPr>
                <a:defRPr/>
              </a:pPr>
              <a:t>29</a:t>
            </a:fld>
            <a:endParaRPr lang="en-AU"/>
          </a:p>
        </p:txBody>
      </p:sp>
      <p:pic>
        <p:nvPicPr>
          <p:cNvPr id="62466" name="Picture 6" descr="f04-2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05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Datapath With Jumps Added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EE702B1-F318-C948-8188-C17E7DA2F680}" type="slidenum">
              <a:rPr lang="en-AU"/>
              <a:pPr>
                <a:defRPr/>
              </a:pPr>
              <a:t>3</a:t>
            </a:fld>
            <a:endParaRPr lang="en-AU"/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Instruction Execution</a:t>
            </a:r>
            <a:endParaRPr lang="en-AU" smtClean="0">
              <a:cs typeface="+mj-cs"/>
            </a:endParaRP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smtClean="0">
                <a:cs typeface="+mn-cs"/>
              </a:rPr>
              <a:t>PC </a:t>
            </a:r>
            <a:r>
              <a:rPr lang="en-US" sz="2800" smtClean="0">
                <a:cs typeface="+mn-cs"/>
                <a:sym typeface="Symbol" charset="0"/>
              </a:rPr>
              <a:t> instruction memory, fetch instruction</a:t>
            </a:r>
          </a:p>
          <a:p>
            <a:pPr eaLnBrk="1" hangingPunct="1">
              <a:defRPr/>
            </a:pPr>
            <a:r>
              <a:rPr lang="en-US" sz="2800" smtClean="0">
                <a:cs typeface="+mn-cs"/>
                <a:sym typeface="Symbol" charset="0"/>
              </a:rPr>
              <a:t>Register numbers</a:t>
            </a:r>
            <a:r>
              <a:rPr lang="en-US" sz="2800" smtClean="0">
                <a:cs typeface="+mn-cs"/>
              </a:rPr>
              <a:t> </a:t>
            </a:r>
            <a:r>
              <a:rPr lang="en-US" sz="2800" smtClean="0">
                <a:cs typeface="+mn-cs"/>
                <a:sym typeface="Symbol" charset="0"/>
              </a:rPr>
              <a:t> register file, read registers</a:t>
            </a:r>
          </a:p>
          <a:p>
            <a:pPr eaLnBrk="1" hangingPunct="1">
              <a:defRPr/>
            </a:pPr>
            <a:r>
              <a:rPr lang="en-US" sz="2800" smtClean="0">
                <a:cs typeface="+mn-cs"/>
                <a:sym typeface="Symbol" charset="0"/>
              </a:rPr>
              <a:t>Depending on instruction class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Use ALU to calculate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Arithmetic result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Memory address for load/store</a:t>
            </a:r>
          </a:p>
          <a:p>
            <a:pPr lvl="2" eaLnBrk="1" hangingPunct="1">
              <a:defRPr/>
            </a:pPr>
            <a:r>
              <a:rPr lang="en-US" sz="2000" smtClean="0">
                <a:sym typeface="Symbol" charset="0"/>
              </a:rPr>
              <a:t>Branch target address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Access data memory for load/store</a:t>
            </a:r>
          </a:p>
          <a:p>
            <a:pPr lvl="1" eaLnBrk="1" hangingPunct="1">
              <a:defRPr/>
            </a:pPr>
            <a:r>
              <a:rPr lang="en-US" sz="2400" smtClean="0">
                <a:sym typeface="Symbol" charset="0"/>
              </a:rPr>
              <a:t>PC  target address or PC + 4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75924D0-8445-D347-ACAF-A9353830596F}" type="slidenum">
              <a:rPr lang="en-AU"/>
              <a:pPr>
                <a:defRPr/>
              </a:pPr>
              <a:t>30</a:t>
            </a:fld>
            <a:endParaRPr lang="en-AU"/>
          </a:p>
        </p:txBody>
      </p:sp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Performance Issues</a:t>
            </a:r>
            <a:endParaRPr lang="en-AU" smtClean="0">
              <a:cs typeface="+mj-cs"/>
            </a:endParaRP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Longest delay determines clock period</a:t>
            </a:r>
          </a:p>
          <a:p>
            <a:pPr lvl="1" eaLnBrk="1" hangingPunct="1">
              <a:defRPr/>
            </a:pPr>
            <a:r>
              <a:rPr lang="en-US" smtClean="0"/>
              <a:t>Critical path: load instruction</a:t>
            </a:r>
          </a:p>
          <a:p>
            <a:pPr lvl="1" eaLnBrk="1" hangingPunct="1">
              <a:defRPr/>
            </a:pPr>
            <a:r>
              <a:rPr lang="en-US" smtClean="0"/>
              <a:t>Instruction memory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register file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ALU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data memory </a:t>
            </a:r>
            <a:r>
              <a:rPr lang="en-US" smtClean="0">
                <a:sym typeface="Symbol" charset="0"/>
              </a:rPr>
              <a:t></a:t>
            </a:r>
            <a:r>
              <a:rPr lang="en-US" smtClean="0"/>
              <a:t> register file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Not feasible to vary period for different instructions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Violates design principle</a:t>
            </a:r>
          </a:p>
          <a:p>
            <a:pPr lvl="1" eaLnBrk="1" hangingPunct="1">
              <a:defRPr/>
            </a:pPr>
            <a:r>
              <a:rPr lang="en-US" smtClean="0"/>
              <a:t>Making the common case fast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We will improve performance by pipelining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Chapter 4 — The Processor — </a:t>
            </a:r>
            <a:fld id="{79AE91B1-0665-9346-89A3-0735ED93A2AD}" type="slidenum">
              <a:rPr lang="en-AU"/>
              <a:pPr>
                <a:defRPr/>
              </a:pPr>
              <a:t>31</a:t>
            </a:fld>
            <a:endParaRPr lang="en-AU" dirty="0"/>
          </a:p>
        </p:txBody>
      </p:sp>
      <p:pic>
        <p:nvPicPr>
          <p:cNvPr id="66562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Pipelining Analogy</a:t>
            </a:r>
            <a:endParaRPr lang="en-AU" smtClean="0">
              <a:cs typeface="+mj-cs"/>
            </a:endParaRP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Pipelined laundry: overlapping execution</a:t>
            </a:r>
          </a:p>
          <a:p>
            <a:pPr lvl="1" eaLnBrk="1" hangingPunct="1">
              <a:defRPr/>
            </a:pPr>
            <a:r>
              <a:rPr lang="en-US" smtClean="0"/>
              <a:t>Parallelism improves performance</a:t>
            </a:r>
          </a:p>
        </p:txBody>
      </p:sp>
      <p:sp>
        <p:nvSpPr>
          <p:cNvPr id="32358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§4.5 An Overview of Pipelining</a:t>
            </a:r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5292725" y="2708275"/>
            <a:ext cx="3735388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Four loads: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Speedup</a:t>
            </a:r>
            <a:br>
              <a:rPr lang="en-US" sz="2400" dirty="0">
                <a:cs typeface="+mn-cs"/>
              </a:rPr>
            </a:br>
            <a:r>
              <a:rPr lang="en-US" sz="2400" dirty="0">
                <a:cs typeface="+mn-cs"/>
              </a:rPr>
              <a:t>= 8/3.5 = 2.3</a:t>
            </a:r>
          </a:p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Non-stop: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Speedup</a:t>
            </a:r>
            <a:br>
              <a:rPr lang="en-US" sz="2400" dirty="0">
                <a:cs typeface="+mn-cs"/>
              </a:rPr>
            </a:br>
            <a:r>
              <a:rPr lang="en-US" sz="2400" dirty="0" smtClean="0">
                <a:cs typeface="+mn-cs"/>
              </a:rPr>
              <a:t>≈ number </a:t>
            </a:r>
            <a:r>
              <a:rPr lang="en-US" sz="2400" dirty="0">
                <a:cs typeface="+mn-cs"/>
              </a:rPr>
              <a:t>of stages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7A199934-D4EB-5B43-A310-08787D39DE68}" type="slidenum">
              <a:rPr lang="en-AU"/>
              <a:pPr>
                <a:defRPr/>
              </a:pPr>
              <a:t>32</a:t>
            </a:fld>
            <a:endParaRPr lang="en-AU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MIPS Pipeline</a:t>
            </a:r>
            <a:endParaRPr lang="en-AU" smtClean="0">
              <a:cs typeface="+mj-cs"/>
            </a:endParaRP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defRPr/>
            </a:pPr>
            <a:r>
              <a:rPr lang="en-US" smtClean="0">
                <a:cs typeface="+mn-cs"/>
              </a:rPr>
              <a:t>Five stages, one step per stage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IF: Instruction fetch from memory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ID: Instruction decode &amp; register read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EX: Execute operation or calculate address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MEM: Access memory operand</a:t>
            </a:r>
          </a:p>
          <a:p>
            <a:pPr marL="990600" lvl="1" indent="-533400" eaLnBrk="1" hangingPunct="1">
              <a:buSzTx/>
              <a:buFont typeface="Wingdings" charset="0"/>
              <a:buAutoNum type="arabicPeriod"/>
              <a:defRPr/>
            </a:pPr>
            <a:r>
              <a:rPr lang="en-US" smtClean="0"/>
              <a:t>WB: Write result back to register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31D98E1-A9AF-AE47-B71F-5C7922C0EB18}" type="slidenum">
              <a:rPr lang="en-AU"/>
              <a:pPr>
                <a:defRPr/>
              </a:pPr>
              <a:t>33</a:t>
            </a:fld>
            <a:endParaRPr lang="en-AU"/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Performance</a:t>
            </a:r>
            <a:endParaRPr lang="en-AU" smtClean="0">
              <a:cs typeface="+mj-cs"/>
            </a:endParaRP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Assume time for stages is</a:t>
            </a:r>
          </a:p>
          <a:p>
            <a:pPr lvl="1" eaLnBrk="1" hangingPunct="1">
              <a:defRPr/>
            </a:pPr>
            <a:r>
              <a:rPr lang="en-US" sz="2400" dirty="0" smtClean="0"/>
              <a:t>100ps for register read or write</a:t>
            </a:r>
          </a:p>
          <a:p>
            <a:pPr lvl="1" eaLnBrk="1" hangingPunct="1">
              <a:defRPr/>
            </a:pPr>
            <a:r>
              <a:rPr lang="en-US" sz="2400" dirty="0" smtClean="0"/>
              <a:t>200ps for other stages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Compare pipelined datapath with single-cycle datapath</a:t>
            </a: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395288" y="3846513"/>
          <a:ext cx="8353425" cy="2246391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9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Instr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Instr fetch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Register read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ALU op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Memory access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Register write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 time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lw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7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sw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99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R-format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5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beq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 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200ps</a:t>
                      </a:r>
                      <a:endParaRPr kumimoji="0" lang="en-A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500ps</a:t>
                      </a:r>
                      <a:endParaRPr kumimoji="0" lang="en-AU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ED86559-DA97-0641-8311-BE3266059913}" type="slidenum">
              <a:rPr lang="en-AU"/>
              <a:pPr>
                <a:defRPr/>
              </a:pPr>
              <a:t>34</a:t>
            </a:fld>
            <a:endParaRPr lang="en-AU"/>
          </a:p>
        </p:txBody>
      </p:sp>
      <p:pic>
        <p:nvPicPr>
          <p:cNvPr id="72706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Performance</a:t>
            </a:r>
            <a:endParaRPr lang="en-AU" smtClean="0">
              <a:cs typeface="+mj-cs"/>
            </a:endParaRPr>
          </a:p>
        </p:txBody>
      </p:sp>
      <p:sp>
        <p:nvSpPr>
          <p:cNvPr id="329732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6765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Single-cycle (T</a:t>
            </a:r>
            <a:r>
              <a:rPr lang="en-US" sz="1800" baseline="-25000">
                <a:cs typeface="+mn-cs"/>
              </a:rPr>
              <a:t>c</a:t>
            </a:r>
            <a:r>
              <a:rPr lang="en-US" sz="1800">
                <a:cs typeface="+mn-cs"/>
              </a:rPr>
              <a:t>= 800ps)</a:t>
            </a:r>
            <a:endParaRPr lang="en-AU" sz="1800">
              <a:cs typeface="+mn-cs"/>
            </a:endParaRPr>
          </a:p>
        </p:txBody>
      </p:sp>
      <p:sp>
        <p:nvSpPr>
          <p:cNvPr id="329733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8442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Pipelined (T</a:t>
            </a:r>
            <a:r>
              <a:rPr lang="en-US" sz="1800" baseline="-25000">
                <a:cs typeface="+mn-cs"/>
              </a:rPr>
              <a:t>c</a:t>
            </a:r>
            <a:r>
              <a:rPr lang="en-US" sz="1800">
                <a:cs typeface="+mn-cs"/>
              </a:rPr>
              <a:t>= 200ps)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EA116B2-B3F9-A448-8F42-94309B6AFEB1}" type="slidenum">
              <a:rPr lang="en-AU"/>
              <a:pPr>
                <a:defRPr/>
              </a:pPr>
              <a:t>35</a:t>
            </a:fld>
            <a:endParaRPr lang="en-AU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Speedup</a:t>
            </a:r>
            <a:endParaRPr lang="en-AU" smtClean="0">
              <a:cs typeface="+mj-cs"/>
            </a:endParaRP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If all stages are balanced</a:t>
            </a:r>
          </a:p>
          <a:p>
            <a:pPr lvl="1" eaLnBrk="1" hangingPunct="1">
              <a:defRPr/>
            </a:pPr>
            <a:r>
              <a:rPr lang="en-US" dirty="0" smtClean="0"/>
              <a:t>i.e., all take the same time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Time between instructions</a:t>
            </a:r>
            <a:r>
              <a:rPr lang="en-US" baseline="-25000" dirty="0" smtClean="0"/>
              <a:t>pipelined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Time between instructions</a:t>
            </a:r>
            <a:r>
              <a:rPr lang="en-US" baseline="-25000" dirty="0" smtClean="0"/>
              <a:t>nonpipelined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Number of stages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/>
              <a:t>In our example, 800/5 = 160ps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If not balanced, speedup is less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Speedup due to increased throughput</a:t>
            </a:r>
          </a:p>
          <a:p>
            <a:pPr lvl="1" eaLnBrk="1" hangingPunct="1">
              <a:defRPr/>
            </a:pPr>
            <a:r>
              <a:rPr lang="en-US" dirty="0" smtClean="0"/>
              <a:t>Latency (time for each instruction) does not decrease</a:t>
            </a:r>
            <a:endParaRPr lang="en-AU" dirty="0" smtClean="0"/>
          </a:p>
        </p:txBody>
      </p:sp>
      <p:sp>
        <p:nvSpPr>
          <p:cNvPr id="331780" name="Line 4"/>
          <p:cNvSpPr>
            <a:spLocks noChangeShapeType="1"/>
          </p:cNvSpPr>
          <p:nvPr/>
        </p:nvSpPr>
        <p:spPr bwMode="auto">
          <a:xfrm>
            <a:off x="1835150" y="3284538"/>
            <a:ext cx="5545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1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EA116B2-B3F9-A448-8F42-94309B6AFEB1}" type="slidenum">
              <a:rPr lang="en-AU"/>
              <a:pPr>
                <a:defRPr/>
              </a:pPr>
              <a:t>36</a:t>
            </a:fld>
            <a:endParaRPr lang="en-AU"/>
          </a:p>
        </p:txBody>
      </p:sp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Speedup</a:t>
            </a:r>
            <a:endParaRPr lang="en-AU" smtClean="0">
              <a:cs typeface="+mj-cs"/>
            </a:endParaRP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Our example with 3 instructions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pipelined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 = 1400ps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nopipelined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 = 2400ps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Speedup = 2400/1400 = 1.714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Add 1,000,000 instructions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pipelined</a:t>
            </a:r>
            <a:r>
              <a:rPr lang="en-US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</a:rPr>
              <a:t>1,000,000 * 200 </a:t>
            </a:r>
            <a:r>
              <a:rPr lang="en-US" dirty="0">
                <a:solidFill>
                  <a:srgbClr val="000000"/>
                </a:solidFill>
              </a:rPr>
              <a:t>+ </a:t>
            </a:r>
            <a:r>
              <a:rPr lang="en-US" dirty="0" smtClean="0">
                <a:solidFill>
                  <a:srgbClr val="000000"/>
                </a:solidFill>
              </a:rPr>
              <a:t>1400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  <a:cs typeface="ＭＳ Ｐゴシック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cs typeface="ＭＳ Ｐゴシック" charset="0"/>
              </a:rPr>
              <a:t>nopipelined </a:t>
            </a:r>
            <a:r>
              <a:rPr lang="en-US" dirty="0">
                <a:solidFill>
                  <a:srgbClr val="000000"/>
                </a:solidFill>
                <a:cs typeface="ＭＳ Ｐゴシック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</a:rPr>
              <a:t>1,000,000 * 800 + 2400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dirty="0" smtClean="0">
                <a:solidFill>
                  <a:srgbClr val="000000"/>
                </a:solidFill>
              </a:rPr>
              <a:t>Speedup = 800,002,400/200,001,400 = 4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22FEEE2-CBF0-C841-9FBD-14FFEE6348BF}" type="slidenum">
              <a:rPr lang="en-AU"/>
              <a:pPr>
                <a:defRPr/>
              </a:pPr>
              <a:t>37</a:t>
            </a:fld>
            <a:endParaRPr lang="en-AU"/>
          </a:p>
        </p:txBody>
      </p:sp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Pipelining and ISA Design</a:t>
            </a:r>
            <a:endParaRPr lang="en-AU" smtClean="0">
              <a:cs typeface="+mj-cs"/>
            </a:endParaRPr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MIPS ISA designed for pipelining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All instructions are 32-bits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Easier to fetch and decode in one cycle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c.f. x86: 1- to 17-byte instructions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Few and regular instruction formats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Can decode and read registers in one step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Load/store addressing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Can calculate address in 3</a:t>
            </a:r>
            <a:r>
              <a:rPr lang="en-US" baseline="30000" dirty="0" smtClean="0"/>
              <a:t>rd</a:t>
            </a:r>
            <a:r>
              <a:rPr lang="en-US" dirty="0" smtClean="0"/>
              <a:t> stage, access memory in 4</a:t>
            </a:r>
            <a:r>
              <a:rPr lang="en-US" baseline="30000" dirty="0" smtClean="0"/>
              <a:t>th</a:t>
            </a:r>
            <a:r>
              <a:rPr lang="en-US" dirty="0" smtClean="0"/>
              <a:t> stage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Alignment of memory operands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Memory access takes only one cycle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1BC3FDC-D7AF-C64D-9B6C-7FC262151D00}" type="slidenum">
              <a:rPr lang="en-AU"/>
              <a:pPr>
                <a:defRPr/>
              </a:pPr>
              <a:t>38</a:t>
            </a:fld>
            <a:endParaRPr lang="en-AU"/>
          </a:p>
        </p:txBody>
      </p:sp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Hazards</a:t>
            </a:r>
            <a:endParaRPr lang="en-AU" smtClean="0">
              <a:cs typeface="+mj-cs"/>
            </a:endParaRPr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Situations that prevent starting the next instruction in the next cycle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Structure hazards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A required resource is busy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Data hazard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Need to wait for previous instruction to complete its data read/write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mtClean="0">
                <a:cs typeface="+mn-cs"/>
              </a:rPr>
              <a:t>Control hazard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mtClean="0"/>
              <a:t>Deciding on control action depends on previous instruction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0FA2A81-C2BF-3F4C-A4AD-D50B7DEE2A41}" type="slidenum">
              <a:rPr lang="en-AU"/>
              <a:pPr>
                <a:defRPr/>
              </a:pPr>
              <a:t>39</a:t>
            </a:fld>
            <a:endParaRPr lang="en-AU"/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Structure Hazards</a:t>
            </a:r>
            <a:endParaRPr lang="en-AU" smtClean="0">
              <a:cs typeface="+mj-cs"/>
            </a:endParaRP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Conflict for use of a resource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In MIPS pipeline with a single memory</a:t>
            </a:r>
          </a:p>
          <a:p>
            <a:pPr lvl="1" eaLnBrk="1" hangingPunct="1">
              <a:defRPr/>
            </a:pPr>
            <a:r>
              <a:rPr lang="en-US" dirty="0" smtClean="0"/>
              <a:t>Load/store requires data access</a:t>
            </a:r>
          </a:p>
          <a:p>
            <a:pPr lvl="1" eaLnBrk="1" hangingPunct="1">
              <a:defRPr/>
            </a:pPr>
            <a:r>
              <a:rPr lang="en-US" dirty="0" smtClean="0"/>
              <a:t>Instruction fetch would have to </a:t>
            </a:r>
            <a:r>
              <a:rPr lang="en-US" i="1" dirty="0" smtClean="0"/>
              <a:t>stall</a:t>
            </a:r>
            <a:r>
              <a:rPr lang="en-US" dirty="0" smtClean="0"/>
              <a:t> for that cycle</a:t>
            </a:r>
          </a:p>
          <a:p>
            <a:pPr lvl="2" eaLnBrk="1" hangingPunct="1">
              <a:defRPr/>
            </a:pPr>
            <a:r>
              <a:rPr lang="en-US" dirty="0" smtClean="0"/>
              <a:t>Would cause a pipeline “bubble”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Hence, pipelined </a:t>
            </a:r>
            <a:r>
              <a:rPr lang="en-US" dirty="0" err="1" smtClean="0">
                <a:cs typeface="+mn-cs"/>
              </a:rPr>
              <a:t>datapaths</a:t>
            </a:r>
            <a:r>
              <a:rPr lang="en-US" dirty="0" smtClean="0">
                <a:cs typeface="+mn-cs"/>
              </a:rPr>
              <a:t> require separate instruction/data memories</a:t>
            </a:r>
          </a:p>
          <a:p>
            <a:pPr lvl="1" eaLnBrk="1" hangingPunct="1">
              <a:defRPr/>
            </a:pPr>
            <a:r>
              <a:rPr lang="en-US" dirty="0" smtClean="0"/>
              <a:t>Or separate instruction/data caches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55A5F46-86A3-BE4E-BF18-E58B748E8560}" type="slidenum">
              <a:rPr lang="en-AU"/>
              <a:pPr>
                <a:defRPr/>
              </a:pPr>
              <a:t>4</a:t>
            </a:fld>
            <a:endParaRPr lang="en-AU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CPU Overview</a:t>
            </a:r>
            <a:endParaRPr lang="en-AU" smtClean="0">
              <a:cs typeface="+mj-cs"/>
            </a:endParaRPr>
          </a:p>
        </p:txBody>
      </p:sp>
      <p:pic>
        <p:nvPicPr>
          <p:cNvPr id="11267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EAB81599-2A34-D94D-8E56-270BD00312B0}" type="slidenum">
              <a:rPr lang="en-AU"/>
              <a:pPr>
                <a:defRPr/>
              </a:pPr>
              <a:t>40</a:t>
            </a:fld>
            <a:endParaRPr lang="en-AU"/>
          </a:p>
        </p:txBody>
      </p:sp>
      <p:pic>
        <p:nvPicPr>
          <p:cNvPr id="82946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429000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</a:t>
            </a:r>
            <a:endParaRPr lang="en-AU" smtClean="0">
              <a:cs typeface="+mj-cs"/>
            </a:endParaRPr>
          </a:p>
        </p:txBody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An instruction depends on completion of data access by a previous instruction</a:t>
            </a:r>
          </a:p>
          <a:p>
            <a:pPr lvl="1" eaLnBrk="1" hangingPunct="1">
              <a:defRPr/>
            </a:pPr>
            <a:r>
              <a:rPr lang="en-US" smtClean="0">
                <a:latin typeface="Lucida Console" charset="0"/>
              </a:rPr>
              <a:t>add	</a:t>
            </a:r>
            <a:r>
              <a:rPr lang="en-US" smtClean="0">
                <a:solidFill>
                  <a:srgbClr val="FF0000"/>
                </a:solidFill>
                <a:latin typeface="Lucida Console" charset="0"/>
              </a:rPr>
              <a:t>$s0</a:t>
            </a:r>
            <a:r>
              <a:rPr lang="en-US" smtClean="0">
                <a:latin typeface="Lucida Console" charset="0"/>
              </a:rPr>
              <a:t>, $t0, $t1</a:t>
            </a:r>
            <a:br>
              <a:rPr lang="en-US" smtClean="0">
                <a:latin typeface="Lucida Console" charset="0"/>
              </a:rPr>
            </a:br>
            <a:r>
              <a:rPr lang="en-US" smtClean="0">
                <a:latin typeface="Lucida Console" charset="0"/>
              </a:rPr>
              <a:t>sub	$t2, </a:t>
            </a:r>
            <a:r>
              <a:rPr lang="en-US" smtClean="0">
                <a:solidFill>
                  <a:srgbClr val="FF0000"/>
                </a:solidFill>
                <a:latin typeface="Lucida Console" charset="0"/>
              </a:rPr>
              <a:t>$s0</a:t>
            </a:r>
            <a:r>
              <a:rPr lang="en-US" smtClean="0">
                <a:latin typeface="Lucida Console" charset="0"/>
              </a:rPr>
              <a:t>, $t3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D81E23-F1E4-DC40-9F72-F58AA66E0536}" type="slidenum">
              <a:rPr lang="en-AU"/>
              <a:pPr>
                <a:defRPr/>
              </a:pPr>
              <a:t>41</a:t>
            </a:fld>
            <a:endParaRPr lang="en-AU"/>
          </a:p>
        </p:txBody>
      </p:sp>
      <p:pic>
        <p:nvPicPr>
          <p:cNvPr id="84994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Forwarding (aka Bypassing)</a:t>
            </a:r>
            <a:endParaRPr lang="en-AU" smtClean="0">
              <a:cs typeface="+mj-cs"/>
            </a:endParaRP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Use result when it is computed</a:t>
            </a:r>
          </a:p>
          <a:p>
            <a:pPr lvl="1" eaLnBrk="1" hangingPunct="1">
              <a:defRPr/>
            </a:pPr>
            <a:r>
              <a:rPr lang="en-US" dirty="0" smtClean="0"/>
              <a:t>Don’t wait for it to be stored in a register</a:t>
            </a:r>
          </a:p>
          <a:p>
            <a:pPr lvl="1" eaLnBrk="1" hangingPunct="1">
              <a:defRPr/>
            </a:pPr>
            <a:r>
              <a:rPr lang="en-US" dirty="0" smtClean="0"/>
              <a:t>Requires extra connections in the datapath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60C25C38-CBC5-EF47-9A98-CFFACB69CADF}" type="slidenum">
              <a:rPr lang="en-AU"/>
              <a:pPr>
                <a:defRPr/>
              </a:pPr>
              <a:t>42</a:t>
            </a:fld>
            <a:endParaRPr lang="en-AU"/>
          </a:p>
        </p:txBody>
      </p:sp>
      <p:pic>
        <p:nvPicPr>
          <p:cNvPr id="87042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41663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Load-Use Data Hazard</a:t>
            </a:r>
            <a:endParaRPr lang="en-AU" smtClean="0">
              <a:cs typeface="+mj-cs"/>
            </a:endParaRP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Can’t always avoid stalls by forwarding</a:t>
            </a:r>
          </a:p>
          <a:p>
            <a:pPr lvl="1" eaLnBrk="1" hangingPunct="1">
              <a:defRPr/>
            </a:pPr>
            <a:r>
              <a:rPr lang="en-US" smtClean="0"/>
              <a:t>If value not computed when needed</a:t>
            </a:r>
          </a:p>
          <a:p>
            <a:pPr lvl="1" eaLnBrk="1" hangingPunct="1">
              <a:defRPr/>
            </a:pPr>
            <a:r>
              <a:rPr lang="en-US" smtClean="0"/>
              <a:t>Can’t forward backward in time!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7F2B9F8-1ACD-EB43-943C-431222B7EEE2}" type="slidenum">
              <a:rPr lang="en-AU"/>
              <a:pPr>
                <a:defRPr/>
              </a:pPr>
              <a:t>43</a:t>
            </a:fld>
            <a:endParaRPr lang="en-AU"/>
          </a:p>
        </p:txBody>
      </p:sp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Code Scheduling to Avoid Stalls</a:t>
            </a:r>
            <a:endParaRPr lang="en-AU" sz="4000" smtClean="0">
              <a:cs typeface="+mj-cs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Reorder code to avoid use of load result in the next instruction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 code for </a:t>
            </a:r>
            <a:r>
              <a:rPr lang="en-US" dirty="0" smtClean="0">
                <a:latin typeface="Lucida Console" charset="0"/>
                <a:cs typeface="+mn-cs"/>
              </a:rPr>
              <a:t>A = B + E; C = B + F;</a:t>
            </a:r>
          </a:p>
          <a:p>
            <a:pPr marL="0" indent="0" eaLnBrk="1" hangingPunct="1">
              <a:buNone/>
              <a:defRPr/>
            </a:pPr>
            <a:r>
              <a:rPr lang="en-AU" sz="2400" dirty="0" smtClean="0">
                <a:latin typeface="Lucida Console" charset="0"/>
                <a:cs typeface="+mn-cs"/>
              </a:rPr>
              <a:t>	A(12), B(0), E(4), </a:t>
            </a:r>
            <a:r>
              <a:rPr lang="en-AU" sz="2400" dirty="0">
                <a:latin typeface="Lucida Console" charset="0"/>
              </a:rPr>
              <a:t>C(16), </a:t>
            </a:r>
            <a:r>
              <a:rPr lang="en-AU" sz="2400" dirty="0" smtClean="0">
                <a:latin typeface="Lucida Console" charset="0"/>
                <a:cs typeface="+mn-cs"/>
              </a:rPr>
              <a:t>F(8)</a:t>
            </a:r>
          </a:p>
        </p:txBody>
      </p:sp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2146300" y="3225800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$t1, 0($t0)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  <a:r>
              <a:rPr lang="en-US" sz="2000" dirty="0" smtClean="0">
                <a:latin typeface="Lucida Console" charset="0"/>
                <a:cs typeface="+mn-cs"/>
              </a:rPr>
              <a:t>, 4($t0)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$t3,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$t3, 12($t0)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  <a:r>
              <a:rPr lang="en-US" sz="2000" dirty="0" smtClean="0">
                <a:latin typeface="Lucida Console" charset="0"/>
                <a:cs typeface="+mn-cs"/>
              </a:rPr>
              <a:t>, 8($t0)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$t5,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$t5, 16($t0)</a:t>
            </a:r>
            <a:endParaRPr lang="en-AU" sz="2000" dirty="0" smtClean="0">
              <a:latin typeface="Lucida Console" charset="0"/>
              <a:cs typeface="+mn-cs"/>
            </a:endParaRPr>
          </a:p>
        </p:txBody>
      </p:sp>
      <p:sp>
        <p:nvSpPr>
          <p:cNvPr id="346117" name="AutoShape 5"/>
          <p:cNvSpPr>
            <a:spLocks/>
          </p:cNvSpPr>
          <p:nvPr/>
        </p:nvSpPr>
        <p:spPr bwMode="auto">
          <a:xfrm>
            <a:off x="777875" y="40782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800">
                <a:cs typeface="+mn-cs"/>
              </a:rPr>
              <a:t>stall</a:t>
            </a:r>
            <a:endParaRPr lang="en-AU" sz="1800">
              <a:cs typeface="+mn-cs"/>
            </a:endParaRPr>
          </a:p>
        </p:txBody>
      </p:sp>
      <p:sp>
        <p:nvSpPr>
          <p:cNvPr id="346118" name="AutoShape 6"/>
          <p:cNvSpPr>
            <a:spLocks/>
          </p:cNvSpPr>
          <p:nvPr/>
        </p:nvSpPr>
        <p:spPr bwMode="auto">
          <a:xfrm>
            <a:off x="777875" y="5157788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800">
                <a:cs typeface="+mn-cs"/>
              </a:rPr>
              <a:t>stall</a:t>
            </a:r>
            <a:endParaRPr lang="en-AU" sz="1800">
              <a:cs typeface="+mn-cs"/>
            </a:endParaRPr>
          </a:p>
        </p:txBody>
      </p:sp>
      <p:sp>
        <p:nvSpPr>
          <p:cNvPr id="346119" name="Text Box 7"/>
          <p:cNvSpPr txBox="1">
            <a:spLocks noChangeArrowheads="1"/>
          </p:cNvSpPr>
          <p:nvPr/>
        </p:nvSpPr>
        <p:spPr bwMode="auto">
          <a:xfrm>
            <a:off x="5457825" y="3225800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 defTabSz="6286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628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$t1, 0($t0)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  <a:r>
              <a:rPr lang="en-US" sz="2000" dirty="0" smtClean="0">
                <a:latin typeface="Lucida Console" charset="0"/>
                <a:cs typeface="+mn-cs"/>
              </a:rPr>
              <a:t>, 4($t0)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lw</a:t>
            </a:r>
            <a:r>
              <a:rPr lang="en-US" sz="2000" dirty="0" smtClean="0">
                <a:latin typeface="Lucida Console" charset="0"/>
                <a:cs typeface="+mn-cs"/>
              </a:rPr>
              <a:t>	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  <a:r>
              <a:rPr lang="en-US" sz="2000" dirty="0" smtClean="0">
                <a:latin typeface="Lucida Console" charset="0"/>
                <a:cs typeface="+mn-cs"/>
              </a:rPr>
              <a:t>, 8($t0)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$t3,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$t2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$t3, 12($t0)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Lucida Console" charset="0"/>
                <a:cs typeface="+mn-cs"/>
              </a:rPr>
              <a:t>add	$t5, $t1, </a:t>
            </a:r>
            <a:r>
              <a:rPr lang="en-US" sz="2000" dirty="0" smtClean="0">
                <a:solidFill>
                  <a:srgbClr val="FF0000"/>
                </a:solidFill>
                <a:latin typeface="Lucida Console" charset="0"/>
                <a:cs typeface="+mn-cs"/>
              </a:rPr>
              <a:t>$t4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err="1" smtClean="0">
                <a:latin typeface="Lucida Console" charset="0"/>
                <a:cs typeface="+mn-cs"/>
              </a:rPr>
              <a:t>sw</a:t>
            </a:r>
            <a:r>
              <a:rPr lang="en-US" sz="2000" dirty="0" smtClean="0">
                <a:latin typeface="Lucida Console" charset="0"/>
                <a:cs typeface="+mn-cs"/>
              </a:rPr>
              <a:t>	$t5, 16($t0)</a:t>
            </a:r>
            <a:endParaRPr lang="en-AU" sz="2000" dirty="0" smtClean="0">
              <a:latin typeface="Lucida Console" charset="0"/>
              <a:cs typeface="+mn-cs"/>
            </a:endParaRPr>
          </a:p>
        </p:txBody>
      </p:sp>
      <p:sp>
        <p:nvSpPr>
          <p:cNvPr id="346120" name="Line 8"/>
          <p:cNvSpPr>
            <a:spLocks noChangeShapeType="1"/>
          </p:cNvSpPr>
          <p:nvPr/>
        </p:nvSpPr>
        <p:spPr bwMode="auto">
          <a:xfrm flipV="1">
            <a:off x="4572000" y="4221163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1" name="Oval 9"/>
          <p:cNvSpPr>
            <a:spLocks noChangeArrowheads="1"/>
          </p:cNvSpPr>
          <p:nvPr/>
        </p:nvSpPr>
        <p:spPr bwMode="auto">
          <a:xfrm>
            <a:off x="2771775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2" name="Oval 10"/>
          <p:cNvSpPr>
            <a:spLocks noChangeArrowheads="1"/>
          </p:cNvSpPr>
          <p:nvPr/>
        </p:nvSpPr>
        <p:spPr bwMode="auto">
          <a:xfrm>
            <a:off x="4284663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3" name="Oval 11"/>
          <p:cNvSpPr>
            <a:spLocks noChangeArrowheads="1"/>
          </p:cNvSpPr>
          <p:nvPr/>
        </p:nvSpPr>
        <p:spPr bwMode="auto">
          <a:xfrm>
            <a:off x="2771775" y="46529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4" name="Oval 12"/>
          <p:cNvSpPr>
            <a:spLocks noChangeArrowheads="1"/>
          </p:cNvSpPr>
          <p:nvPr/>
        </p:nvSpPr>
        <p:spPr bwMode="auto">
          <a:xfrm>
            <a:off x="4284663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5" name="Oval 13"/>
          <p:cNvSpPr>
            <a:spLocks noChangeArrowheads="1"/>
          </p:cNvSpPr>
          <p:nvPr/>
        </p:nvSpPr>
        <p:spPr bwMode="auto">
          <a:xfrm>
            <a:off x="6084888" y="3573463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6" name="Oval 14"/>
          <p:cNvSpPr>
            <a:spLocks noChangeArrowheads="1"/>
          </p:cNvSpPr>
          <p:nvPr/>
        </p:nvSpPr>
        <p:spPr bwMode="auto">
          <a:xfrm>
            <a:off x="7596188" y="429260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7" name="Oval 15"/>
          <p:cNvSpPr>
            <a:spLocks noChangeArrowheads="1"/>
          </p:cNvSpPr>
          <p:nvPr/>
        </p:nvSpPr>
        <p:spPr bwMode="auto">
          <a:xfrm>
            <a:off x="7596188" y="50133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8" name="Oval 16"/>
          <p:cNvSpPr>
            <a:spLocks noChangeArrowheads="1"/>
          </p:cNvSpPr>
          <p:nvPr/>
        </p:nvSpPr>
        <p:spPr bwMode="auto">
          <a:xfrm>
            <a:off x="6084888" y="39338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29" name="Line 17"/>
          <p:cNvSpPr>
            <a:spLocks noChangeShapeType="1"/>
          </p:cNvSpPr>
          <p:nvPr/>
        </p:nvSpPr>
        <p:spPr bwMode="auto">
          <a:xfrm>
            <a:off x="3409950" y="3819525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0" name="Line 18"/>
          <p:cNvSpPr>
            <a:spLocks noChangeShapeType="1"/>
          </p:cNvSpPr>
          <p:nvPr/>
        </p:nvSpPr>
        <p:spPr bwMode="auto">
          <a:xfrm>
            <a:off x="3400425" y="4918075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1" name="Line 19"/>
          <p:cNvSpPr>
            <a:spLocks noChangeShapeType="1"/>
          </p:cNvSpPr>
          <p:nvPr/>
        </p:nvSpPr>
        <p:spPr bwMode="auto">
          <a:xfrm>
            <a:off x="6726238" y="3829050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2" name="Line 20"/>
          <p:cNvSpPr>
            <a:spLocks noChangeShapeType="1"/>
          </p:cNvSpPr>
          <p:nvPr/>
        </p:nvSpPr>
        <p:spPr bwMode="auto">
          <a:xfrm>
            <a:off x="6654800" y="4287838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6133" name="Text Box 21"/>
          <p:cNvSpPr txBox="1">
            <a:spLocks noChangeArrowheads="1"/>
          </p:cNvSpPr>
          <p:nvPr/>
        </p:nvSpPr>
        <p:spPr bwMode="auto">
          <a:xfrm>
            <a:off x="6300788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11 cycles</a:t>
            </a:r>
            <a:endParaRPr lang="en-AU" sz="1800">
              <a:cs typeface="+mn-cs"/>
            </a:endParaRPr>
          </a:p>
        </p:txBody>
      </p:sp>
      <p:sp>
        <p:nvSpPr>
          <p:cNvPr id="346134" name="Text Box 22"/>
          <p:cNvSpPr txBox="1">
            <a:spLocks noChangeArrowheads="1"/>
          </p:cNvSpPr>
          <p:nvPr/>
        </p:nvSpPr>
        <p:spPr bwMode="auto">
          <a:xfrm>
            <a:off x="2987675" y="5876925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13 cycles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832052E-C459-5B4A-A5FA-4391811772FF}" type="slidenum">
              <a:rPr lang="en-AU"/>
              <a:pPr>
                <a:defRPr/>
              </a:pPr>
              <a:t>44</a:t>
            </a:fld>
            <a:endParaRPr lang="en-AU"/>
          </a:p>
        </p:txBody>
      </p:sp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Control Hazards</a:t>
            </a:r>
            <a:endParaRPr lang="en-AU" smtClean="0">
              <a:cs typeface="+mj-cs"/>
            </a:endParaRP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Branch determines flow of control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Fetching next instruction depends on branch outcome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Pipeline can’t always fetch correct instruction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dirty="0" smtClean="0"/>
              <a:t>Still working on ID stage of branch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In MIPS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Need to compare registers and compute target early in the pipeline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Add hardware to do it in ID stage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6D654D3-3F05-644E-ABC4-12A3AF45E668}" type="slidenum">
              <a:rPr lang="en-AU"/>
              <a:pPr>
                <a:defRPr/>
              </a:pPr>
              <a:t>45</a:t>
            </a:fld>
            <a:endParaRPr lang="en-AU"/>
          </a:p>
        </p:txBody>
      </p:sp>
      <p:pic>
        <p:nvPicPr>
          <p:cNvPr id="93186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852738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Stall on Branch</a:t>
            </a:r>
            <a:endParaRPr lang="en-AU" smtClean="0">
              <a:cs typeface="+mj-cs"/>
            </a:endParaRPr>
          </a:p>
        </p:txBody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Wait until branch outcome determined before fetching next instruction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411DBE-AF1B-C94D-A960-B4B382B329FF}" type="slidenum">
              <a:rPr lang="en-AU"/>
              <a:pPr>
                <a:defRPr/>
              </a:pPr>
              <a:t>46</a:t>
            </a:fld>
            <a:endParaRPr lang="en-AU"/>
          </a:p>
        </p:txBody>
      </p:sp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Prediction</a:t>
            </a:r>
            <a:endParaRPr lang="en-AU" smtClean="0">
              <a:cs typeface="+mj-cs"/>
            </a:endParaRPr>
          </a:p>
        </p:txBody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Longer pipelines can’t readily determine branch outcome early</a:t>
            </a:r>
          </a:p>
          <a:p>
            <a:pPr lvl="1" eaLnBrk="1" hangingPunct="1">
              <a:defRPr/>
            </a:pPr>
            <a:r>
              <a:rPr lang="en-US" smtClean="0"/>
              <a:t>Stall penalty becomes unacceptable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Predict outcome of branch</a:t>
            </a:r>
          </a:p>
          <a:p>
            <a:pPr lvl="1" eaLnBrk="1" hangingPunct="1">
              <a:defRPr/>
            </a:pPr>
            <a:r>
              <a:rPr lang="en-US" smtClean="0"/>
              <a:t>Only stall if prediction is wrong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In MIPS pipeline</a:t>
            </a:r>
          </a:p>
          <a:p>
            <a:pPr lvl="1" eaLnBrk="1" hangingPunct="1">
              <a:defRPr/>
            </a:pPr>
            <a:r>
              <a:rPr lang="en-US" smtClean="0"/>
              <a:t>Can predict branches not taken</a:t>
            </a:r>
          </a:p>
          <a:p>
            <a:pPr lvl="1" eaLnBrk="1" hangingPunct="1">
              <a:defRPr/>
            </a:pPr>
            <a:r>
              <a:rPr lang="en-US" smtClean="0"/>
              <a:t>Fetch instruction after branch, with no delay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9B776AC-B003-C34B-98BC-8C48688D5237}" type="slidenum">
              <a:rPr lang="en-AU"/>
              <a:pPr>
                <a:defRPr/>
              </a:pPr>
              <a:t>47</a:t>
            </a:fld>
            <a:endParaRPr lang="en-AU"/>
          </a:p>
        </p:txBody>
      </p:sp>
      <p:pic>
        <p:nvPicPr>
          <p:cNvPr id="97282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MIPS with Predict Not Taken</a:t>
            </a:r>
            <a:endParaRPr lang="en-AU" smtClean="0">
              <a:cs typeface="+mj-cs"/>
            </a:endParaRPr>
          </a:p>
        </p:txBody>
      </p:sp>
      <p:sp>
        <p:nvSpPr>
          <p:cNvPr id="354309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Prediction correct</a:t>
            </a:r>
            <a:endParaRPr lang="en-AU" sz="1800">
              <a:cs typeface="+mn-cs"/>
            </a:endParaRPr>
          </a:p>
        </p:txBody>
      </p:sp>
      <p:sp>
        <p:nvSpPr>
          <p:cNvPr id="354310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Prediction incorrect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87868A-D2EB-0F41-AEA1-85AECD6B479C}" type="slidenum">
              <a:rPr lang="en-AU"/>
              <a:pPr>
                <a:defRPr/>
              </a:pPr>
              <a:t>48</a:t>
            </a:fld>
            <a:endParaRPr lang="en-AU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More-Realistic Branch Prediction</a:t>
            </a:r>
            <a:endParaRPr lang="en-AU" sz="4000" smtClean="0">
              <a:cs typeface="+mj-cs"/>
            </a:endParaRP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Static branch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Based on typical branch behavior</a:t>
            </a:r>
          </a:p>
          <a:p>
            <a:pPr lvl="1" eaLnBrk="1" hangingPunct="1">
              <a:defRPr/>
            </a:pPr>
            <a:r>
              <a:rPr lang="en-US" sz="2400" dirty="0" smtClean="0"/>
              <a:t>Example: loop and if-statement branches</a:t>
            </a:r>
          </a:p>
          <a:p>
            <a:pPr lvl="2" eaLnBrk="1" hangingPunct="1">
              <a:defRPr/>
            </a:pPr>
            <a:r>
              <a:rPr lang="en-US" sz="2000" dirty="0" smtClean="0"/>
              <a:t>Predict backward branches taken</a:t>
            </a:r>
          </a:p>
          <a:p>
            <a:pPr lvl="2" eaLnBrk="1" hangingPunct="1">
              <a:defRPr/>
            </a:pPr>
            <a:r>
              <a:rPr lang="en-US" sz="2000" dirty="0" smtClean="0"/>
              <a:t>Predict forward branches not taken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Dynamic branch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Hardware measures actual branch behavior</a:t>
            </a:r>
          </a:p>
          <a:p>
            <a:pPr lvl="2" eaLnBrk="1" hangingPunct="1">
              <a:defRPr/>
            </a:pPr>
            <a:r>
              <a:rPr lang="en-US" sz="2000" dirty="0" smtClean="0"/>
              <a:t>e.g., record recent history of each branch</a:t>
            </a:r>
          </a:p>
          <a:p>
            <a:pPr lvl="1" eaLnBrk="1" hangingPunct="1">
              <a:defRPr/>
            </a:pPr>
            <a:r>
              <a:rPr lang="en-US" sz="2400" dirty="0" smtClean="0"/>
              <a:t>Assume future behavior will continue the trend</a:t>
            </a:r>
          </a:p>
          <a:p>
            <a:pPr lvl="2" eaLnBrk="1" hangingPunct="1">
              <a:defRPr/>
            </a:pPr>
            <a:r>
              <a:rPr lang="en-US" sz="2000" dirty="0" smtClean="0"/>
              <a:t>When wrong, stall while re-fetching, and update history</a:t>
            </a:r>
            <a:endParaRPr lang="en-A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0B8FAD4-B1AE-4446-8B60-674A26435B9C}" type="slidenum">
              <a:rPr lang="en-AU"/>
              <a:pPr>
                <a:defRPr/>
              </a:pPr>
              <a:t>49</a:t>
            </a:fld>
            <a:endParaRPr lang="en-AU"/>
          </a:p>
        </p:txBody>
      </p:sp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Summary</a:t>
            </a:r>
            <a:endParaRPr lang="en-AU" smtClean="0">
              <a:cs typeface="+mj-cs"/>
            </a:endParaRP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Pipelining improves performance by increasing instruction throughput</a:t>
            </a:r>
          </a:p>
          <a:p>
            <a:pPr lvl="1" eaLnBrk="1" hangingPunct="1">
              <a:defRPr/>
            </a:pPr>
            <a:r>
              <a:rPr lang="en-US" dirty="0" smtClean="0"/>
              <a:t>Executes multiple instructions in parallel</a:t>
            </a:r>
          </a:p>
          <a:p>
            <a:pPr lvl="1" eaLnBrk="1" hangingPunct="1">
              <a:defRPr/>
            </a:pPr>
            <a:r>
              <a:rPr lang="en-US" dirty="0" smtClean="0"/>
              <a:t>Each instruction has the same latency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Subject to hazards</a:t>
            </a:r>
          </a:p>
          <a:p>
            <a:pPr lvl="1" eaLnBrk="1" hangingPunct="1">
              <a:defRPr/>
            </a:pPr>
            <a:r>
              <a:rPr lang="en-US" dirty="0" smtClean="0"/>
              <a:t>Structure, data, control</a:t>
            </a:r>
          </a:p>
          <a:p>
            <a:pPr eaLnBrk="1" hangingPunct="1">
              <a:defRPr/>
            </a:pPr>
            <a:r>
              <a:rPr lang="en-AU" dirty="0" smtClean="0">
                <a:cs typeface="+mn-cs"/>
              </a:rPr>
              <a:t>Instruction set design affects complexity of pipeline implementation</a:t>
            </a:r>
          </a:p>
        </p:txBody>
      </p:sp>
      <p:sp>
        <p:nvSpPr>
          <p:cNvPr id="358404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folHlink"/>
                </a:solidFill>
                <a:latin typeface="Arial Black" charset="0"/>
                <a:cs typeface="+mn-cs"/>
              </a:rPr>
              <a:t>The BIG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BB221B1-4674-4245-B59B-2E2C7AC8C4FD}" type="slidenum">
              <a:rPr lang="en-AU"/>
              <a:pPr>
                <a:defRPr/>
              </a:pPr>
              <a:t>5</a:t>
            </a:fld>
            <a:endParaRPr lang="en-AU"/>
          </a:p>
        </p:txBody>
      </p:sp>
      <p:pic>
        <p:nvPicPr>
          <p:cNvPr id="13314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1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2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Multiplexers</a:t>
            </a:r>
            <a:endParaRPr lang="en-AU" smtClean="0">
              <a:cs typeface="+mj-cs"/>
            </a:endParaRPr>
          </a:p>
        </p:txBody>
      </p:sp>
      <p:sp>
        <p:nvSpPr>
          <p:cNvPr id="263174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5" name="Arc 7"/>
          <p:cNvSpPr>
            <a:spLocks/>
          </p:cNvSpPr>
          <p:nvPr/>
        </p:nvSpPr>
        <p:spPr bwMode="auto">
          <a:xfrm rot="-10800000" flipH="1" flipV="1">
            <a:off x="3348038" y="1700213"/>
            <a:ext cx="287337" cy="215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6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7" name="Arc 9"/>
          <p:cNvSpPr>
            <a:spLocks/>
          </p:cNvSpPr>
          <p:nvPr/>
        </p:nvSpPr>
        <p:spPr bwMode="auto">
          <a:xfrm rot="-10800000" flipH="1" flipV="1">
            <a:off x="6372225" y="3500438"/>
            <a:ext cx="287338" cy="2159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8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85FFD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79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80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3181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Can’t just join wires together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AU" sz="2400">
                <a:cs typeface="+mn-cs"/>
              </a:rPr>
              <a:t>Use multiplexers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C803FD3-7755-5241-B6B7-26A4194971B2}" type="slidenum">
              <a:rPr lang="en-AU"/>
              <a:pPr>
                <a:defRPr/>
              </a:pPr>
              <a:t>50</a:t>
            </a:fld>
            <a:endParaRPr lang="en-AU"/>
          </a:p>
        </p:txBody>
      </p:sp>
      <p:pic>
        <p:nvPicPr>
          <p:cNvPr id="103426" name="Picture 9" descr="f04-3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MIPS Pipelined Datapath</a:t>
            </a:r>
            <a:endParaRPr lang="en-AU" dirty="0" smtClean="0">
              <a:cs typeface="+mj-cs"/>
            </a:endParaRPr>
          </a:p>
        </p:txBody>
      </p:sp>
      <p:sp>
        <p:nvSpPr>
          <p:cNvPr id="36045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§4.6 Pipelined Datapath and Control</a:t>
            </a:r>
          </a:p>
        </p:txBody>
      </p:sp>
      <p:sp>
        <p:nvSpPr>
          <p:cNvPr id="360453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360454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360455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>
                <a:cs typeface="+mn-cs"/>
              </a:rPr>
              <a:t>Right-to-left flow leads to hazards</a:t>
            </a:r>
            <a:endParaRPr lang="en-AU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B3335D7-96D6-D546-AC39-EB3396B0A401}" type="slidenum">
              <a:rPr lang="en-AU"/>
              <a:pPr>
                <a:defRPr/>
              </a:pPr>
              <a:t>51</a:t>
            </a:fld>
            <a:endParaRPr lang="en-AU"/>
          </a:p>
        </p:txBody>
      </p:sp>
      <p:pic>
        <p:nvPicPr>
          <p:cNvPr id="105474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registers</a:t>
            </a:r>
            <a:endParaRPr lang="en-AU" smtClean="0">
              <a:cs typeface="+mj-cs"/>
            </a:endParaRP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Need registers between stages</a:t>
            </a:r>
          </a:p>
          <a:p>
            <a:pPr lvl="1" eaLnBrk="1" hangingPunct="1">
              <a:defRPr/>
            </a:pPr>
            <a:r>
              <a:rPr lang="en-US" smtClean="0"/>
              <a:t>To hold information produced in previous cycle</a:t>
            </a:r>
            <a:endParaRPr lang="en-AU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0F5A1641-AF8D-2042-982E-F238BAF16527}" type="slidenum">
              <a:rPr lang="en-AU"/>
              <a:pPr>
                <a:defRPr/>
              </a:pPr>
              <a:t>52</a:t>
            </a:fld>
            <a:endParaRPr lang="en-AU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 Operation</a:t>
            </a:r>
            <a:endParaRPr lang="en-AU" smtClean="0">
              <a:cs typeface="+mj-cs"/>
            </a:endParaRP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Cycle-by-cycle flow of instructions through the pipelined datapath</a:t>
            </a:r>
          </a:p>
          <a:p>
            <a:pPr lvl="1" eaLnBrk="1" hangingPunct="1">
              <a:defRPr/>
            </a:pPr>
            <a:r>
              <a:rPr lang="en-US" dirty="0" smtClean="0"/>
              <a:t>“Single-clock-cycle” pipeline diagram</a:t>
            </a:r>
          </a:p>
          <a:p>
            <a:pPr lvl="2" eaLnBrk="1" hangingPunct="1">
              <a:defRPr/>
            </a:pPr>
            <a:r>
              <a:rPr lang="en-US" dirty="0" smtClean="0"/>
              <a:t>Shows pipeline usage in a single cycle</a:t>
            </a:r>
          </a:p>
          <a:p>
            <a:pPr lvl="2" eaLnBrk="1" hangingPunct="1">
              <a:defRPr/>
            </a:pPr>
            <a:r>
              <a:rPr lang="en-US" dirty="0" smtClean="0"/>
              <a:t>Highlight resources used</a:t>
            </a:r>
          </a:p>
          <a:p>
            <a:pPr lvl="1" eaLnBrk="1" hangingPunct="1">
              <a:defRPr/>
            </a:pPr>
            <a:r>
              <a:rPr lang="en-US" dirty="0" smtClean="0"/>
              <a:t>c.f. “multi-clock-cycle” diagram</a:t>
            </a:r>
          </a:p>
          <a:p>
            <a:pPr lvl="2" eaLnBrk="1" hangingPunct="1">
              <a:defRPr/>
            </a:pPr>
            <a:r>
              <a:rPr lang="en-US" dirty="0" smtClean="0"/>
              <a:t>Graph of operation over time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We’ll look at “single-clock-cycle” diagrams for load &amp; store</a:t>
            </a:r>
            <a:endParaRPr lang="en-AU" dirty="0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5B1C98E-CA3B-684E-823D-F0253FF4113D}" type="slidenum">
              <a:rPr lang="en-AU"/>
              <a:pPr>
                <a:defRPr/>
              </a:pPr>
              <a:t>53</a:t>
            </a:fld>
            <a:endParaRPr lang="en-AU"/>
          </a:p>
        </p:txBody>
      </p:sp>
      <p:pic>
        <p:nvPicPr>
          <p:cNvPr id="109570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IF for Load, Store, …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8B2F06A-0F09-ED41-A741-F01C64C0EA3D}" type="slidenum">
              <a:rPr lang="en-AU"/>
              <a:pPr>
                <a:defRPr/>
              </a:pPr>
              <a:t>54</a:t>
            </a:fld>
            <a:endParaRPr lang="en-AU"/>
          </a:p>
        </p:txBody>
      </p:sp>
      <p:pic>
        <p:nvPicPr>
          <p:cNvPr id="111618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ID for Load, Store, …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F0CC7D1-7052-E443-815E-077CB7525C64}" type="slidenum">
              <a:rPr lang="en-AU"/>
              <a:pPr>
                <a:defRPr/>
              </a:pPr>
              <a:t>55</a:t>
            </a:fld>
            <a:endParaRPr lang="en-AU"/>
          </a:p>
        </p:txBody>
      </p:sp>
      <p:pic>
        <p:nvPicPr>
          <p:cNvPr id="113666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 for Load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7D492C4-E67D-7748-8B97-5EB51E2FB899}" type="slidenum">
              <a:rPr lang="en-AU"/>
              <a:pPr>
                <a:defRPr/>
              </a:pPr>
              <a:t>56</a:t>
            </a:fld>
            <a:endParaRPr lang="en-AU"/>
          </a:p>
        </p:txBody>
      </p:sp>
      <p:pic>
        <p:nvPicPr>
          <p:cNvPr id="115714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MEM for Load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82B3C69-9117-F74F-9017-7313574135C8}" type="slidenum">
              <a:rPr lang="en-AU"/>
              <a:pPr>
                <a:defRPr/>
              </a:pPr>
              <a:t>57</a:t>
            </a:fld>
            <a:endParaRPr lang="en-AU"/>
          </a:p>
        </p:txBody>
      </p:sp>
      <p:pic>
        <p:nvPicPr>
          <p:cNvPr id="117762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WB for Load</a:t>
            </a:r>
            <a:endParaRPr lang="en-AU" smtClean="0">
              <a:cs typeface="+mj-cs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Wrong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register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number</a:t>
            </a:r>
            <a:endParaRPr lang="en-AU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FF55AED-EABE-9B4D-846E-1887B108198A}" type="slidenum">
              <a:rPr lang="en-AU"/>
              <a:pPr>
                <a:defRPr/>
              </a:pPr>
              <a:t>58</a:t>
            </a:fld>
            <a:endParaRPr lang="en-AU"/>
          </a:p>
        </p:txBody>
      </p:sp>
      <p:pic>
        <p:nvPicPr>
          <p:cNvPr id="119810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Corrected Datapath for Load</a:t>
            </a:r>
            <a:endParaRPr lang="en-AU" dirty="0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DC3C893-EACC-EA44-98AF-D87AC3B48443}" type="slidenum">
              <a:rPr lang="en-AU"/>
              <a:pPr>
                <a:defRPr/>
              </a:pPr>
              <a:t>59</a:t>
            </a:fld>
            <a:endParaRPr lang="en-AU"/>
          </a:p>
        </p:txBody>
      </p:sp>
      <p:pic>
        <p:nvPicPr>
          <p:cNvPr id="121858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49B9C3F-E0C2-6A47-B970-A90CFB2FE0B0}" type="slidenum">
              <a:rPr lang="en-AU"/>
              <a:pPr>
                <a:defRPr/>
              </a:pPr>
              <a:t>6</a:t>
            </a:fld>
            <a:endParaRPr lang="en-AU"/>
          </a:p>
        </p:txBody>
      </p:sp>
      <p:pic>
        <p:nvPicPr>
          <p:cNvPr id="15362" name="Picture 5" descr="f04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Control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2CB442-3E3A-4A45-B9CC-8CB2BC7D9A6C}" type="slidenum">
              <a:rPr lang="en-AU"/>
              <a:pPr>
                <a:defRPr/>
              </a:pPr>
              <a:t>60</a:t>
            </a:fld>
            <a:endParaRPr lang="en-AU"/>
          </a:p>
        </p:txBody>
      </p:sp>
      <p:pic>
        <p:nvPicPr>
          <p:cNvPr id="123906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MEM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8134DB6-7D98-184A-9D89-0016621AE550}" type="slidenum">
              <a:rPr lang="en-AU"/>
              <a:pPr>
                <a:defRPr/>
              </a:pPr>
              <a:t>61</a:t>
            </a:fld>
            <a:endParaRPr lang="en-AU"/>
          </a:p>
        </p:txBody>
      </p:sp>
      <p:pic>
        <p:nvPicPr>
          <p:cNvPr id="125954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WB for Store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766119B-7288-AB41-9CE6-A3BF38C97127}" type="slidenum">
              <a:rPr lang="en-AU"/>
              <a:pPr>
                <a:defRPr/>
              </a:pPr>
              <a:t>62</a:t>
            </a:fld>
            <a:endParaRPr lang="en-AU"/>
          </a:p>
        </p:txBody>
      </p:sp>
      <p:pic>
        <p:nvPicPr>
          <p:cNvPr id="128002" name="Picture 7" descr="f04-4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Multi-Cycle Pipeline Diagram</a:t>
            </a:r>
            <a:endParaRPr lang="en-AU" smtClean="0">
              <a:cs typeface="+mj-cs"/>
            </a:endParaRP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Form showing resource usage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BB4D90A4-5507-6F48-8932-AE2E2397631A}" type="slidenum">
              <a:rPr lang="en-AU"/>
              <a:pPr>
                <a:defRPr/>
              </a:pPr>
              <a:t>63</a:t>
            </a:fld>
            <a:endParaRPr lang="en-AU"/>
          </a:p>
        </p:txBody>
      </p:sp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Multi-Cycle Pipeline Diagram</a:t>
            </a:r>
            <a:endParaRPr lang="en-AU" smtClean="0">
              <a:cs typeface="+mj-cs"/>
            </a:endParaRP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Traditional form</a:t>
            </a:r>
            <a:endParaRPr lang="en-AU" smtClean="0">
              <a:cs typeface="+mn-cs"/>
            </a:endParaRPr>
          </a:p>
        </p:txBody>
      </p:sp>
      <p:pic>
        <p:nvPicPr>
          <p:cNvPr id="130052" name="Picture 6" descr="f04-4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6CC1668-69D4-B746-800F-CDE74F64A941}" type="slidenum">
              <a:rPr lang="en-AU"/>
              <a:pPr>
                <a:defRPr/>
              </a:pPr>
              <a:t>64</a:t>
            </a:fld>
            <a:endParaRPr lang="en-AU"/>
          </a:p>
        </p:txBody>
      </p:sp>
      <p:pic>
        <p:nvPicPr>
          <p:cNvPr id="132098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smtClean="0">
                <a:cs typeface="+mj-cs"/>
              </a:rPr>
              <a:t>Single-Cycle Pipeline Diagram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>
              <a:defRPr/>
            </a:pPr>
            <a:r>
              <a:rPr lang="en-AU" smtClean="0">
                <a:cs typeface="+mn-cs"/>
              </a:rPr>
              <a:t>State of pipeline in a given 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958CD52B-1C97-0A4C-9E9B-B0F617EA7830}" type="slidenum">
              <a:rPr lang="en-AU"/>
              <a:pPr>
                <a:defRPr/>
              </a:pPr>
              <a:t>65</a:t>
            </a:fld>
            <a:endParaRPr lang="en-AU"/>
          </a:p>
        </p:txBody>
      </p:sp>
      <p:pic>
        <p:nvPicPr>
          <p:cNvPr id="134146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 (Simplified)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DFE32CCD-76D6-BE4E-8829-3CEF590EBB7D}" type="slidenum">
              <a:rPr lang="en-AU"/>
              <a:pPr>
                <a:defRPr/>
              </a:pPr>
              <a:t>66</a:t>
            </a:fld>
            <a:endParaRPr lang="en-AU"/>
          </a:p>
        </p:txBody>
      </p:sp>
      <p:pic>
        <p:nvPicPr>
          <p:cNvPr id="136194" name="Picture 6" descr="f04-5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</a:t>
            </a:r>
            <a:endParaRPr lang="en-AU" smtClean="0">
              <a:cs typeface="+mj-cs"/>
            </a:endParaRPr>
          </a:p>
        </p:txBody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Control signals derived from instruction</a:t>
            </a:r>
          </a:p>
          <a:p>
            <a:pPr lvl="1" eaLnBrk="1" hangingPunct="1">
              <a:defRPr/>
            </a:pPr>
            <a:r>
              <a:rPr lang="en-AU" smtClean="0"/>
              <a:t>As in single-cycle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8E6945E-5916-4D46-A1AC-1B3E46D62782}" type="slidenum">
              <a:rPr lang="en-AU"/>
              <a:pPr>
                <a:defRPr/>
              </a:pPr>
              <a:t>67</a:t>
            </a:fld>
            <a:endParaRPr lang="en-AU"/>
          </a:p>
        </p:txBody>
      </p:sp>
      <p:pic>
        <p:nvPicPr>
          <p:cNvPr id="138242" name="Picture 5" descr="f04-5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Pipelined Control</a:t>
            </a:r>
            <a:endParaRPr lang="en-AU" smtClean="0"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C43E13C-9414-AB4C-89B5-4EC3C3981D17}" type="slidenum">
              <a:rPr lang="en-AU" altLang="en-US" sz="1400"/>
              <a:pPr/>
              <a:t>68</a:t>
            </a:fld>
            <a:endParaRPr lang="en-AU" altLang="en-US" sz="140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6538"/>
            <a:ext cx="8259762" cy="671512"/>
          </a:xfrm>
        </p:spPr>
        <p:txBody>
          <a:bodyPr/>
          <a:lstStyle/>
          <a:p>
            <a:pPr eaLnBrk="1" hangingPunct="1"/>
            <a:r>
              <a:rPr lang="en-US" altLang="en-US" sz="3800"/>
              <a:t>Data Hazards in ALU Instructions</a:t>
            </a:r>
            <a:endParaRPr lang="en-AU" altLang="en-US" sz="380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this sequence:</a:t>
            </a:r>
          </a:p>
          <a:p>
            <a:pPr lvl="1" eaLnBrk="1" hangingPunct="1">
              <a:buFont typeface="Wingdings" charset="2"/>
              <a:buNone/>
            </a:pPr>
            <a:r>
              <a:rPr lang="en-AU" altLang="en-US">
                <a:latin typeface="Lucida Console" charset="0"/>
              </a:rPr>
              <a:t>	sub 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 $1,$3</a:t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and $12,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,$5</a:t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or  $13,$6,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/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add $14,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,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/>
            </a:r>
            <a:br>
              <a:rPr lang="en-AU" altLang="en-US">
                <a:latin typeface="Lucida Console" charset="0"/>
              </a:rPr>
            </a:br>
            <a:r>
              <a:rPr lang="en-AU" altLang="en-US">
                <a:latin typeface="Lucida Console" charset="0"/>
              </a:rPr>
              <a:t>sw  $15,100(</a:t>
            </a:r>
            <a:r>
              <a:rPr lang="en-AU" altLang="en-US">
                <a:solidFill>
                  <a:schemeClr val="hlink"/>
                </a:solidFill>
                <a:latin typeface="Lucida Console" charset="0"/>
              </a:rPr>
              <a:t>$2</a:t>
            </a:r>
            <a:r>
              <a:rPr lang="en-AU" altLang="en-US">
                <a:latin typeface="Lucida Console" charset="0"/>
              </a:rPr>
              <a:t>)</a:t>
            </a:r>
          </a:p>
          <a:p>
            <a:pPr eaLnBrk="1" hangingPunct="1"/>
            <a:r>
              <a:rPr lang="en-US" altLang="en-US"/>
              <a:t>We can resolve hazards with forwarding</a:t>
            </a:r>
          </a:p>
          <a:p>
            <a:pPr lvl="1" eaLnBrk="1" hangingPunct="1"/>
            <a:r>
              <a:rPr lang="en-US" altLang="en-US"/>
              <a:t>How do we detect when to forward?</a:t>
            </a:r>
          </a:p>
        </p:txBody>
      </p:sp>
      <p:sp>
        <p:nvSpPr>
          <p:cNvPr id="70661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1800">
                <a:solidFill>
                  <a:schemeClr val="folHlink"/>
                </a:solidFill>
              </a:rPr>
              <a:t>§4.7 Data Hazards: Forwarding vs. Stalling</a:t>
            </a:r>
          </a:p>
        </p:txBody>
      </p:sp>
    </p:spTree>
    <p:extLst>
      <p:ext uri="{BB962C8B-B14F-4D97-AF65-F5344CB8AC3E}">
        <p14:creationId xmlns:p14="http://schemas.microsoft.com/office/powerpoint/2010/main" val="105323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2120911F-E1B5-BE49-94B0-FF85B2B8EBE1}" type="slidenum">
              <a:rPr lang="en-AU" altLang="en-US" sz="1400"/>
              <a:pPr/>
              <a:t>69</a:t>
            </a:fld>
            <a:endParaRPr lang="en-AU" altLang="en-US" sz="1400"/>
          </a:p>
        </p:txBody>
      </p:sp>
      <p:pic>
        <p:nvPicPr>
          <p:cNvPr id="71683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Dependencies &amp; Forwarding</a:t>
            </a:r>
            <a:endParaRPr lang="en-AU" altLang="en-US"/>
          </a:p>
        </p:txBody>
      </p:sp>
      <p:sp>
        <p:nvSpPr>
          <p:cNvPr id="71685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6" name="Line 5"/>
          <p:cNvSpPr>
            <a:spLocks noChangeShapeType="1"/>
          </p:cNvSpPr>
          <p:nvPr/>
        </p:nvSpPr>
        <p:spPr bwMode="auto">
          <a:xfrm>
            <a:off x="4743450" y="2968625"/>
            <a:ext cx="138113" cy="15303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17F2C33-12D3-1340-96FD-D17991B4362D}" type="slidenum">
              <a:rPr lang="en-AU"/>
              <a:pPr>
                <a:defRPr/>
              </a:pPr>
              <a:t>7</a:t>
            </a:fld>
            <a:endParaRPr lang="en-AU"/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Logic Design Basics</a:t>
            </a:r>
            <a:endParaRPr lang="en-AU" smtClean="0">
              <a:cs typeface="+mj-cs"/>
            </a:endParaRPr>
          </a:p>
        </p:txBody>
      </p:sp>
      <p:sp>
        <p:nvSpPr>
          <p:cNvPr id="269315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§4.2 Logic Design Conventions</a:t>
            </a:r>
          </a:p>
        </p:txBody>
      </p:sp>
      <p:sp>
        <p:nvSpPr>
          <p:cNvPr id="26931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Information encoded in binary</a:t>
            </a:r>
          </a:p>
          <a:p>
            <a:pPr lvl="1" eaLnBrk="1" hangingPunct="1">
              <a:defRPr/>
            </a:pPr>
            <a:r>
              <a:rPr lang="en-US" smtClean="0"/>
              <a:t>Low voltage = 0, High voltage = 1</a:t>
            </a:r>
          </a:p>
          <a:p>
            <a:pPr lvl="1" eaLnBrk="1" hangingPunct="1">
              <a:defRPr/>
            </a:pPr>
            <a:r>
              <a:rPr lang="en-US" smtClean="0"/>
              <a:t>One wire per bit</a:t>
            </a:r>
          </a:p>
          <a:p>
            <a:pPr lvl="1" eaLnBrk="1" hangingPunct="1">
              <a:defRPr/>
            </a:pPr>
            <a:r>
              <a:rPr lang="en-US" smtClean="0"/>
              <a:t>Multi-bit data encoded on multi-wire buses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Combinational element</a:t>
            </a:r>
          </a:p>
          <a:p>
            <a:pPr lvl="1" eaLnBrk="1" hangingPunct="1">
              <a:defRPr/>
            </a:pPr>
            <a:r>
              <a:rPr lang="en-US" smtClean="0"/>
              <a:t>Operate on data</a:t>
            </a:r>
          </a:p>
          <a:p>
            <a:pPr lvl="1" eaLnBrk="1" hangingPunct="1">
              <a:defRPr/>
            </a:pPr>
            <a:r>
              <a:rPr lang="en-US" smtClean="0"/>
              <a:t>Output is a function of input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State (sequential) elements</a:t>
            </a:r>
          </a:p>
          <a:p>
            <a:pPr lvl="1" eaLnBrk="1" hangingPunct="1">
              <a:defRPr/>
            </a:pPr>
            <a:r>
              <a:rPr lang="en-US" smtClean="0"/>
              <a:t>Store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52D2E8F-66AB-934C-8EB7-1B05A1F3A9AB}" type="slidenum">
              <a:rPr lang="en-AU" altLang="en-US" sz="1400"/>
              <a:pPr/>
              <a:t>70</a:t>
            </a:fld>
            <a:endParaRPr lang="en-AU" altLang="en-US" sz="140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Pass register numbers along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ID/EX.RegisterRs = register number for Rs sitting in ID/EX pipeline register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ALU operand register numbers in EX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ID/EX.RegisterRs, ID/EX.RegisterRt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Data hazards when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1a.</a:t>
            </a:r>
            <a:r>
              <a:rPr lang="en-US" altLang="en-US" sz="2400"/>
              <a:t> EX/MEM.RegisterRd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1b.</a:t>
            </a:r>
            <a:r>
              <a:rPr lang="en-US" altLang="en-US" sz="2400"/>
              <a:t> EX/MEM.RegisterRd = ID/EX.RegisterRt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2a.</a:t>
            </a:r>
            <a:r>
              <a:rPr lang="en-US" altLang="en-US" sz="2400"/>
              <a:t> MEM/WB.RegisterRd = ID/EX.RegisterRs</a:t>
            </a: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2400">
                <a:solidFill>
                  <a:schemeClr val="hlink"/>
                </a:solidFill>
              </a:rPr>
              <a:t>2b.</a:t>
            </a:r>
            <a:r>
              <a:rPr lang="en-US" altLang="en-US" sz="2400"/>
              <a:t> MEM/WB.RegisterRd = ID/EX.RegisterRt</a:t>
            </a:r>
            <a:endParaRPr lang="en-AU" altLang="en-US" sz="2400"/>
          </a:p>
        </p:txBody>
      </p:sp>
      <p:sp>
        <p:nvSpPr>
          <p:cNvPr id="72709" name="Text Box 4"/>
          <p:cNvSpPr txBox="1">
            <a:spLocks noChangeArrowheads="1"/>
          </p:cNvSpPr>
          <p:nvPr/>
        </p:nvSpPr>
        <p:spPr bwMode="auto">
          <a:xfrm>
            <a:off x="7723188" y="4111625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EX/MEM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  <p:sp>
        <p:nvSpPr>
          <p:cNvPr id="72710" name="AutoShape 5"/>
          <p:cNvSpPr>
            <a:spLocks/>
          </p:cNvSpPr>
          <p:nvPr/>
        </p:nvSpPr>
        <p:spPr bwMode="auto">
          <a:xfrm>
            <a:off x="7473950" y="412908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AutoShape 6"/>
          <p:cNvSpPr>
            <a:spLocks/>
          </p:cNvSpPr>
          <p:nvPr/>
        </p:nvSpPr>
        <p:spPr bwMode="auto">
          <a:xfrm>
            <a:off x="7473950" y="503396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Text Box 7"/>
          <p:cNvSpPr txBox="1">
            <a:spLocks noChangeArrowheads="1"/>
          </p:cNvSpPr>
          <p:nvPr/>
        </p:nvSpPr>
        <p:spPr bwMode="auto">
          <a:xfrm>
            <a:off x="7723188" y="5105400"/>
            <a:ext cx="1241425" cy="835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/>
              <a:t>Fwd from</a:t>
            </a:r>
            <a:br>
              <a:rPr lang="en-US" altLang="en-US"/>
            </a:br>
            <a:r>
              <a:rPr lang="en-US" altLang="en-US"/>
              <a:t>MEM/WB</a:t>
            </a:r>
            <a:br>
              <a:rPr lang="en-US" altLang="en-US"/>
            </a:br>
            <a:r>
              <a:rPr lang="en-US" altLang="en-US"/>
              <a:t>pipeline reg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3887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0D6C487-20EA-A74E-AB98-60B7B1A66225}" type="slidenum">
              <a:rPr lang="en-AU" altLang="en-US" sz="1400"/>
              <a:pPr/>
              <a:t>71</a:t>
            </a:fld>
            <a:endParaRPr lang="en-AU" altLang="en-US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Detecting the Need to Forward</a:t>
            </a:r>
            <a:endParaRPr lang="en-AU" altLang="en-US" sz="4000"/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But only if forwarding instruction will write to a register!</a:t>
            </a:r>
          </a:p>
          <a:p>
            <a:pPr lvl="1" eaLnBrk="1" hangingPunct="1"/>
            <a:r>
              <a:rPr lang="en-US" altLang="en-US"/>
              <a:t>EX/MEM.RegWrite, MEM/WB.RegWrite</a:t>
            </a:r>
          </a:p>
          <a:p>
            <a:pPr eaLnBrk="1" hangingPunct="1"/>
            <a:r>
              <a:rPr lang="en-US" altLang="en-US"/>
              <a:t>And only if Rd for that instruction is not $zero</a:t>
            </a:r>
          </a:p>
          <a:p>
            <a:pPr lvl="1" eaLnBrk="1" hangingPunct="1"/>
            <a:r>
              <a:rPr lang="en-US" altLang="en-US"/>
              <a:t>EX/MEM.RegisterRd ≠ 0,</a:t>
            </a:r>
            <a:br>
              <a:rPr lang="en-US" altLang="en-US"/>
            </a:br>
            <a:r>
              <a:rPr lang="en-US" altLang="en-US"/>
              <a:t>MEM/WB.RegisterRd ≠ 0</a:t>
            </a:r>
          </a:p>
        </p:txBody>
      </p:sp>
    </p:spTree>
    <p:extLst>
      <p:ext uri="{BB962C8B-B14F-4D97-AF65-F5344CB8AC3E}">
        <p14:creationId xmlns:p14="http://schemas.microsoft.com/office/powerpoint/2010/main" val="14038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66421F5D-281B-9D4D-9466-B404598479F0}" type="slidenum">
              <a:rPr lang="en-AU" altLang="en-US" sz="1400"/>
              <a:pPr/>
              <a:t>72</a:t>
            </a:fld>
            <a:endParaRPr lang="en-AU" altLang="en-US" sz="1400"/>
          </a:p>
        </p:txBody>
      </p:sp>
      <p:pic>
        <p:nvPicPr>
          <p:cNvPr id="747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Paths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649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493F3F44-8B30-8849-9895-98BC403CD897}" type="slidenum">
              <a:rPr lang="en-AU" altLang="en-US" sz="1400"/>
              <a:pPr/>
              <a:t>73</a:t>
            </a:fld>
            <a:endParaRPr lang="en-AU" altLang="en-US" sz="140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Forwarding Conditions</a:t>
            </a:r>
            <a:endParaRPr lang="en-AU" altLang="en-US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EX hazard</a:t>
            </a:r>
            <a:endParaRPr lang="en-AU" altLang="en-US" sz="2400"/>
          </a:p>
          <a:p>
            <a:pPr lvl="1" eaLnBrk="1" hangingPunct="1"/>
            <a:r>
              <a:rPr lang="en-AU" altLang="en-US" sz="2000"/>
              <a:t>if (EX/MEM.RegWrite and (EX/MEM.RegisterRd ≠ 0)</a:t>
            </a:r>
            <a:br>
              <a:rPr lang="en-AU" altLang="en-US" sz="2000"/>
            </a:br>
            <a:r>
              <a:rPr lang="en-AU" altLang="en-US" sz="2000"/>
              <a:t>    and (EX/MEM.RegisterRd = ID/EX.RegisterRs))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ForwardA = 10</a:t>
            </a:r>
          </a:p>
          <a:p>
            <a:pPr lvl="1" eaLnBrk="1" hangingPunct="1"/>
            <a:r>
              <a:rPr lang="en-AU" altLang="en-US" sz="2000"/>
              <a:t>if (EX/MEM.RegWrite and (EX/MEM.RegisterRd ≠ 0)</a:t>
            </a:r>
            <a:br>
              <a:rPr lang="en-AU" altLang="en-US" sz="2000"/>
            </a:br>
            <a:r>
              <a:rPr lang="en-AU" altLang="en-US" sz="2000"/>
              <a:t>    and (EX/MEM.RegisterRd = ID/EX.RegisterRt))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ForwardB = 10</a:t>
            </a:r>
          </a:p>
          <a:p>
            <a:pPr eaLnBrk="1" hangingPunct="1"/>
            <a:r>
              <a:rPr lang="en-US" altLang="en-US" sz="2400"/>
              <a:t>MEM hazard</a:t>
            </a:r>
          </a:p>
          <a:p>
            <a:pPr lvl="1" eaLnBrk="1" hangingPunct="1"/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ForwardA = 01</a:t>
            </a:r>
          </a:p>
          <a:p>
            <a:pPr lvl="1" eaLnBrk="1" hangingPunct="1"/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</a:t>
            </a:r>
            <a:r>
              <a:rPr lang="en-AU" altLang="en-US" sz="2000">
                <a:solidFill>
                  <a:schemeClr val="hlink"/>
                </a:solidFill>
              </a:rPr>
              <a:t>ForwardB = 01</a:t>
            </a:r>
          </a:p>
        </p:txBody>
      </p:sp>
    </p:spTree>
    <p:extLst>
      <p:ext uri="{BB962C8B-B14F-4D97-AF65-F5344CB8AC3E}">
        <p14:creationId xmlns:p14="http://schemas.microsoft.com/office/powerpoint/2010/main" val="208780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D419168-3B3F-C046-A3CF-EBB57750FC8E}" type="slidenum">
              <a:rPr lang="en-AU" altLang="en-US" sz="1400"/>
              <a:pPr/>
              <a:t>74</a:t>
            </a:fld>
            <a:endParaRPr lang="en-AU" altLang="en-US" sz="140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Double Data Hazard</a:t>
            </a:r>
            <a:endParaRPr lang="en-AU" altLang="en-US"/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Consider the sequence:</a:t>
            </a:r>
          </a:p>
          <a:p>
            <a:pPr lvl="1" eaLnBrk="1" hangingPunct="1">
              <a:buFont typeface="Wingdings" charset="2"/>
              <a:buNone/>
            </a:pPr>
            <a:r>
              <a:rPr lang="en-US" altLang="en-US">
                <a:latin typeface="Lucida Console" charset="0"/>
              </a:rPr>
              <a:t>	add 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,$1,$2</a:t>
            </a:r>
            <a:br>
              <a:rPr lang="en-US" altLang="en-US">
                <a:latin typeface="Lucida Console" charset="0"/>
              </a:rPr>
            </a:br>
            <a:r>
              <a:rPr lang="en-US" altLang="en-US">
                <a:latin typeface="Lucida Console" charset="0"/>
              </a:rPr>
              <a:t>add 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,$3</a:t>
            </a:r>
            <a:br>
              <a:rPr lang="en-US" altLang="en-US">
                <a:latin typeface="Lucida Console" charset="0"/>
              </a:rPr>
            </a:br>
            <a:r>
              <a:rPr lang="en-US" altLang="en-US">
                <a:latin typeface="Lucida Console" charset="0"/>
              </a:rPr>
              <a:t>add $1,</a:t>
            </a:r>
            <a:r>
              <a:rPr lang="en-US" altLang="en-US">
                <a:solidFill>
                  <a:schemeClr val="hlink"/>
                </a:solidFill>
                <a:latin typeface="Lucida Console" charset="0"/>
              </a:rPr>
              <a:t>$1</a:t>
            </a:r>
            <a:r>
              <a:rPr lang="en-US" altLang="en-US">
                <a:latin typeface="Lucida Console" charset="0"/>
              </a:rPr>
              <a:t>,$4</a:t>
            </a:r>
          </a:p>
          <a:p>
            <a:pPr eaLnBrk="1" hangingPunct="1"/>
            <a:r>
              <a:rPr lang="en-US" altLang="en-US"/>
              <a:t>Both hazards occur</a:t>
            </a:r>
          </a:p>
          <a:p>
            <a:pPr lvl="1" eaLnBrk="1" hangingPunct="1"/>
            <a:r>
              <a:rPr lang="en-US" altLang="en-US"/>
              <a:t>Want to use the most recent</a:t>
            </a:r>
          </a:p>
          <a:p>
            <a:pPr eaLnBrk="1" hangingPunct="1"/>
            <a:r>
              <a:rPr lang="en-US" altLang="en-US"/>
              <a:t>Revise MEM hazard condition</a:t>
            </a:r>
          </a:p>
          <a:p>
            <a:pPr lvl="1" eaLnBrk="1" hangingPunct="1"/>
            <a:r>
              <a:rPr lang="en-US" altLang="en-US"/>
              <a:t>Only fwd if EX hazard condition isn’t true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5553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B58C802-6509-FB44-A915-C3AA5142AA7A}" type="slidenum">
              <a:rPr lang="en-AU" altLang="en-US" sz="1400"/>
              <a:pPr/>
              <a:t>75</a:t>
            </a:fld>
            <a:endParaRPr lang="en-AU" altLang="en-US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Revised Forwarding Condition</a:t>
            </a:r>
            <a:endParaRPr lang="en-AU" altLang="en-US" sz="4000"/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/>
              <a:t>MEM hazard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ID/EX.RegisterRs))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ID/EX.RegisterRs))</a:t>
            </a:r>
            <a:br>
              <a:rPr lang="en-AU" altLang="en-US" sz="2000"/>
            </a:br>
            <a:r>
              <a:rPr lang="en-AU" altLang="en-US" sz="2000"/>
              <a:t>  ForwardA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en-US" sz="2000"/>
              <a:t>if (MEM/WB.RegWrite and (MEM/WB.RegisterRd ≠ 0)</a:t>
            </a:r>
            <a:br>
              <a:rPr lang="en-AU" altLang="en-US" sz="2000"/>
            </a:br>
            <a:r>
              <a:rPr lang="en-AU" altLang="en-US" sz="2000"/>
              <a:t>    </a:t>
            </a:r>
            <a:r>
              <a:rPr lang="en-AU" altLang="en-US" sz="2000">
                <a:solidFill>
                  <a:schemeClr val="hlink"/>
                </a:solidFill>
              </a:rPr>
              <a:t>and not (EX/MEM.RegWrite and (EX/MEM.RegisterRd ≠ 0)</a:t>
            </a:r>
            <a:br>
              <a:rPr lang="en-AU" altLang="en-US" sz="2000">
                <a:solidFill>
                  <a:schemeClr val="hlink"/>
                </a:solidFill>
              </a:rPr>
            </a:br>
            <a:r>
              <a:rPr lang="en-AU" altLang="en-US" sz="2000">
                <a:solidFill>
                  <a:schemeClr val="hlink"/>
                </a:solidFill>
              </a:rPr>
              <a:t>                 and (EX/MEM.RegisterRd = ID/EX.RegisterRt))</a:t>
            </a:r>
            <a:r>
              <a:rPr lang="en-AU" altLang="en-US" sz="2000"/>
              <a:t/>
            </a:r>
            <a:br>
              <a:rPr lang="en-AU" altLang="en-US" sz="2000"/>
            </a:br>
            <a:r>
              <a:rPr lang="en-AU" altLang="en-US" sz="2000"/>
              <a:t>    and (MEM/WB.RegisterRd = ID/EX.RegisterRt))</a:t>
            </a:r>
            <a:br>
              <a:rPr lang="en-AU" altLang="en-US" sz="2000"/>
            </a:br>
            <a:r>
              <a:rPr lang="en-AU" altLang="en-US" sz="2000"/>
              <a:t>  ForwardB = 01</a:t>
            </a:r>
          </a:p>
        </p:txBody>
      </p:sp>
    </p:spTree>
    <p:extLst>
      <p:ext uri="{BB962C8B-B14F-4D97-AF65-F5344CB8AC3E}">
        <p14:creationId xmlns:p14="http://schemas.microsoft.com/office/powerpoint/2010/main" val="3280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38D33AC2-6615-2343-A559-FAD460B6364C}" type="slidenum">
              <a:rPr lang="en-AU" altLang="en-US" sz="1400"/>
              <a:pPr/>
              <a:t>76</a:t>
            </a:fld>
            <a:endParaRPr lang="en-AU" altLang="en-US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78852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Datapath with Forwarding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20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A6A4455C-E2E6-A044-A7E6-95DD3BCCAB5E}" type="slidenum">
              <a:rPr lang="en-AU" altLang="en-US" sz="1400"/>
              <a:pPr/>
              <a:t>77</a:t>
            </a:fld>
            <a:endParaRPr lang="en-AU" altLang="en-US" sz="1400"/>
          </a:p>
        </p:txBody>
      </p:sp>
      <p:pic>
        <p:nvPicPr>
          <p:cNvPr id="79875" name="Picture 8" descr="f04-5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Data Hazard</a:t>
            </a:r>
            <a:endParaRPr lang="en-AU" altLang="en-US"/>
          </a:p>
        </p:txBody>
      </p:sp>
      <p:sp>
        <p:nvSpPr>
          <p:cNvPr id="7987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Need to stall for one cycle</a:t>
            </a:r>
          </a:p>
        </p:txBody>
      </p:sp>
    </p:spTree>
    <p:extLst>
      <p:ext uri="{BB962C8B-B14F-4D97-AF65-F5344CB8AC3E}">
        <p14:creationId xmlns:p14="http://schemas.microsoft.com/office/powerpoint/2010/main" val="199710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D493C171-7E7C-5B41-A323-8A2F56309A0A}" type="slidenum">
              <a:rPr lang="en-AU" altLang="en-US" sz="1400"/>
              <a:pPr/>
              <a:t>78</a:t>
            </a:fld>
            <a:endParaRPr lang="en-AU" altLang="en-US" sz="1400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Load-Use Hazard Detection</a:t>
            </a:r>
            <a:endParaRPr lang="en-AU" alt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Check when using instruction is decoded in ID stage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ALU operand register numbers in ID stage are given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IF/ID.RegisterRs, IF/ID.RegisterRt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Load-use hazard when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ID/EX.MemRead and</a:t>
            </a:r>
            <a:br>
              <a:rPr lang="en-US" altLang="en-US"/>
            </a:br>
            <a:r>
              <a:rPr lang="en-US" altLang="en-US"/>
              <a:t>  ((ID/EX.RegisterRt = IF/ID.RegisterRs) or</a:t>
            </a:r>
            <a:br>
              <a:rPr lang="en-US" altLang="en-US"/>
            </a:br>
            <a:r>
              <a:rPr lang="en-US" altLang="en-US"/>
              <a:t>   (ID/EX.RegisterRt = IF/ID.RegisterRt))</a:t>
            </a:r>
            <a:endParaRPr lang="en-AU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detected, stall and insert bubble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116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FDFB0757-DD10-F64B-99C7-9F7A395486BC}" type="slidenum">
              <a:rPr lang="en-AU" altLang="en-US" sz="1400"/>
              <a:pPr/>
              <a:t>79</a:t>
            </a:fld>
            <a:endParaRPr lang="en-AU" altLang="en-US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to Stall the Pipeline</a:t>
            </a:r>
            <a:endParaRPr lang="en-AU" alt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Force control values in ID/EX register</a:t>
            </a:r>
            <a:br>
              <a:rPr lang="en-US" altLang="en-US"/>
            </a:br>
            <a:r>
              <a:rPr lang="en-US" altLang="en-US"/>
              <a:t>to 0</a:t>
            </a:r>
          </a:p>
          <a:p>
            <a:pPr lvl="1" eaLnBrk="1" hangingPunct="1"/>
            <a:r>
              <a:rPr lang="en-US" altLang="en-US"/>
              <a:t>EX, MEM and WB do </a:t>
            </a:r>
            <a:r>
              <a:rPr lang="en-US" altLang="en-US">
                <a:latin typeface="Lucida Console" charset="0"/>
              </a:rPr>
              <a:t>nop</a:t>
            </a:r>
            <a:r>
              <a:rPr lang="en-US" altLang="en-US"/>
              <a:t> (no-operation)</a:t>
            </a:r>
            <a:endParaRPr lang="en-AU" altLang="en-US"/>
          </a:p>
          <a:p>
            <a:pPr eaLnBrk="1" hangingPunct="1"/>
            <a:r>
              <a:rPr lang="en-US" altLang="en-US"/>
              <a:t>Prevent update of PC and IF/ID register</a:t>
            </a:r>
          </a:p>
          <a:p>
            <a:pPr lvl="1" eaLnBrk="1" hangingPunct="1"/>
            <a:r>
              <a:rPr lang="en-US" altLang="en-US"/>
              <a:t>Using instruction is decoded again</a:t>
            </a:r>
          </a:p>
          <a:p>
            <a:pPr lvl="1" eaLnBrk="1" hangingPunct="1"/>
            <a:r>
              <a:rPr lang="en-US" altLang="en-US"/>
              <a:t>Following instruction is fetched again</a:t>
            </a:r>
          </a:p>
          <a:p>
            <a:pPr lvl="1" eaLnBrk="1" hangingPunct="1"/>
            <a:r>
              <a:rPr lang="en-US" altLang="en-US"/>
              <a:t>1-cycle stall allows MEM to read data for </a:t>
            </a:r>
            <a:r>
              <a:rPr lang="en-US" altLang="en-US">
                <a:latin typeface="Lucida Console" charset="0"/>
              </a:rPr>
              <a:t>lw</a:t>
            </a:r>
          </a:p>
          <a:p>
            <a:pPr lvl="2" eaLnBrk="1" hangingPunct="1"/>
            <a:r>
              <a:rPr lang="en-US" altLang="en-US"/>
              <a:t>Can subsequently forward to EX stage</a:t>
            </a:r>
          </a:p>
        </p:txBody>
      </p:sp>
    </p:spTree>
    <p:extLst>
      <p:ext uri="{BB962C8B-B14F-4D97-AF65-F5344CB8AC3E}">
        <p14:creationId xmlns:p14="http://schemas.microsoft.com/office/powerpoint/2010/main" val="159268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6003D5D-8363-F941-829F-1121C02FBFF6}" type="slidenum">
              <a:rPr lang="en-AU"/>
              <a:pPr>
                <a:defRPr/>
              </a:pPr>
              <a:t>8</a:t>
            </a:fld>
            <a:endParaRPr lang="en-AU"/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Combinational Elements</a:t>
            </a:r>
            <a:endParaRPr lang="en-AU" smtClean="0">
              <a:cs typeface="+mj-cs"/>
            </a:endParaRP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101975" cy="1295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AND-gate</a:t>
            </a:r>
          </a:p>
          <a:p>
            <a:pPr lvl="1" eaLnBrk="1" hangingPunct="1">
              <a:defRPr/>
            </a:pPr>
            <a:r>
              <a:rPr lang="en-US" smtClean="0"/>
              <a:t>Y = A &amp; B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19512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71366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G0" fmla="+- 480 0 0"/>
                  <a:gd name="G1" fmla="+- 21600 0 0"/>
                  <a:gd name="G2" fmla="+- 21600 0 0"/>
                  <a:gd name="T0" fmla="*/ 480 w 22080"/>
                  <a:gd name="T1" fmla="*/ 0 h 43200"/>
                  <a:gd name="T2" fmla="*/ 0 w 22080"/>
                  <a:gd name="T3" fmla="*/ 43195 h 43200"/>
                  <a:gd name="T4" fmla="*/ 480 w 2208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80" h="43200" fill="none" extrusionOk="0">
                    <a:moveTo>
                      <a:pt x="480" y="-1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199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80" y="-1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199"/>
                      <a:pt x="159" y="43198"/>
                      <a:pt x="0" y="43194"/>
                    </a:cubicBezTo>
                    <a:lnTo>
                      <a:pt x="480" y="2160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7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8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69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0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1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1372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375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19461" name="Group 16"/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71377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78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79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0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I0</a:t>
              </a:r>
              <a:endParaRPr lang="en-AU" sz="1800">
                <a:cs typeface="+mn-cs"/>
              </a:endParaRPr>
            </a:p>
          </p:txBody>
        </p:sp>
        <p:sp>
          <p:nvSpPr>
            <p:cNvPr id="271381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I1</a:t>
              </a:r>
              <a:endParaRPr lang="en-AU" sz="1800">
                <a:cs typeface="+mn-cs"/>
              </a:endParaRPr>
            </a:p>
          </p:txBody>
        </p:sp>
        <p:sp>
          <p:nvSpPr>
            <p:cNvPr id="271382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383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4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5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6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7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8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89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36000" rIns="0" bIns="0">
              <a:spAutoFit/>
            </a:bodyPr>
            <a:lstStyle/>
            <a:p>
              <a:pPr>
                <a:defRPr/>
              </a:pPr>
              <a:r>
                <a:rPr lang="en-US" sz="1400">
                  <a:cs typeface="+mn-cs"/>
                </a:rPr>
                <a:t>M</a:t>
              </a:r>
              <a:br>
                <a:rPr lang="en-US" sz="1400">
                  <a:cs typeface="+mn-cs"/>
                </a:rPr>
              </a:br>
              <a:r>
                <a:rPr lang="en-US" sz="1400">
                  <a:cs typeface="+mn-cs"/>
                </a:rPr>
                <a:t>u</a:t>
              </a:r>
              <a:br>
                <a:rPr lang="en-US" sz="1400">
                  <a:cs typeface="+mn-cs"/>
                </a:rPr>
              </a:br>
              <a:r>
                <a:rPr lang="en-US" sz="1400">
                  <a:cs typeface="+mn-cs"/>
                </a:rPr>
                <a:t>x</a:t>
              </a:r>
              <a:endParaRPr lang="en-AU" sz="1400">
                <a:cs typeface="+mn-cs"/>
              </a:endParaRPr>
            </a:p>
          </p:txBody>
        </p:sp>
        <p:sp>
          <p:nvSpPr>
            <p:cNvPr id="271390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1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S</a:t>
              </a:r>
              <a:endParaRPr lang="en-AU" sz="1800">
                <a:cs typeface="+mn-cs"/>
              </a:endParaRPr>
            </a:p>
          </p:txBody>
        </p:sp>
      </p:grpSp>
      <p:sp>
        <p:nvSpPr>
          <p:cNvPr id="271392" name="Rectangle 32"/>
          <p:cNvSpPr>
            <a:spLocks noChangeArrowheads="1"/>
          </p:cNvSpPr>
          <p:nvPr/>
        </p:nvSpPr>
        <p:spPr bwMode="auto">
          <a:xfrm>
            <a:off x="684213" y="3644900"/>
            <a:ext cx="32400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Multiplexer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S ? I1 : I0</a:t>
            </a:r>
            <a:endParaRPr lang="en-AU" sz="2800">
              <a:cs typeface="+mn-cs"/>
            </a:endParaRPr>
          </a:p>
        </p:txBody>
      </p:sp>
      <p:grpSp>
        <p:nvGrpSpPr>
          <p:cNvPr id="19463" name="Group 33"/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71394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5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6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397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398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399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400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1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2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3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4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5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6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07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+</a:t>
              </a:r>
              <a:endParaRPr lang="en-AU" sz="1800">
                <a:cs typeface="+mn-cs"/>
              </a:endParaRPr>
            </a:p>
          </p:txBody>
        </p:sp>
      </p:grpSp>
      <p:grpSp>
        <p:nvGrpSpPr>
          <p:cNvPr id="19464" name="Group 48"/>
          <p:cNvGrpSpPr>
            <a:grpSpLocks/>
          </p:cNvGrpSpPr>
          <p:nvPr/>
        </p:nvGrpSpPr>
        <p:grpSpPr bwMode="auto">
          <a:xfrm>
            <a:off x="5580063" y="4575175"/>
            <a:ext cx="1676400" cy="1595438"/>
            <a:chOff x="2699" y="2750"/>
            <a:chExt cx="1056" cy="1005"/>
          </a:xfrm>
        </p:grpSpPr>
        <p:sp>
          <p:nvSpPr>
            <p:cNvPr id="271409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0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1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2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</a:t>
              </a:r>
              <a:endParaRPr lang="en-AU" sz="1800">
                <a:cs typeface="+mn-cs"/>
              </a:endParaRPr>
            </a:p>
          </p:txBody>
        </p:sp>
        <p:sp>
          <p:nvSpPr>
            <p:cNvPr id="271413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B</a:t>
              </a:r>
              <a:endParaRPr lang="en-AU" sz="1800">
                <a:cs typeface="+mn-cs"/>
              </a:endParaRPr>
            </a:p>
          </p:txBody>
        </p:sp>
        <p:sp>
          <p:nvSpPr>
            <p:cNvPr id="271414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Y</a:t>
              </a:r>
              <a:endParaRPr lang="en-AU" sz="1800">
                <a:cs typeface="+mn-cs"/>
              </a:endParaRPr>
            </a:p>
          </p:txBody>
        </p:sp>
        <p:sp>
          <p:nvSpPr>
            <p:cNvPr id="271415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6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7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8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19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0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1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2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ALU</a:t>
              </a:r>
              <a:endParaRPr lang="en-AU" sz="1800">
                <a:cs typeface="+mn-cs"/>
              </a:endParaRPr>
            </a:p>
          </p:txBody>
        </p:sp>
        <p:sp>
          <p:nvSpPr>
            <p:cNvPr id="271423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1424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F</a:t>
              </a:r>
              <a:endParaRPr lang="en-AU" sz="1800">
                <a:cs typeface="+mn-cs"/>
              </a:endParaRPr>
            </a:p>
          </p:txBody>
        </p:sp>
      </p:grpSp>
      <p:sp>
        <p:nvSpPr>
          <p:cNvPr id="271425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Adder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A + B</a:t>
            </a:r>
          </a:p>
        </p:txBody>
      </p:sp>
      <p:sp>
        <p:nvSpPr>
          <p:cNvPr id="271426" name="Rectangle 66"/>
          <p:cNvSpPr>
            <a:spLocks noChangeArrowheads="1"/>
          </p:cNvSpPr>
          <p:nvPr/>
        </p:nvSpPr>
        <p:spPr bwMode="auto">
          <a:xfrm>
            <a:off x="4211638" y="3284538"/>
            <a:ext cx="4319587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Arithmetic/Logic Unit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Y = F(A,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5B6E279-7354-2646-9E77-A60083DD46C5}" type="slidenum">
              <a:rPr lang="en-AU" altLang="en-US" sz="1400"/>
              <a:pPr/>
              <a:t>80</a:t>
            </a:fld>
            <a:endParaRPr lang="en-AU" altLang="en-US" sz="1400"/>
          </a:p>
        </p:txBody>
      </p:sp>
      <p:pic>
        <p:nvPicPr>
          <p:cNvPr id="82947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Stall/Bubble in the Pipeline</a:t>
            </a:r>
            <a:endParaRPr lang="en-AU" altLang="en-US"/>
          </a:p>
        </p:txBody>
      </p:sp>
      <p:sp>
        <p:nvSpPr>
          <p:cNvPr id="82949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Stall inserted here</a:t>
            </a:r>
          </a:p>
        </p:txBody>
      </p:sp>
    </p:spTree>
    <p:extLst>
      <p:ext uri="{BB962C8B-B14F-4D97-AF65-F5344CB8AC3E}">
        <p14:creationId xmlns:p14="http://schemas.microsoft.com/office/powerpoint/2010/main" val="18452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9154E0FF-D71C-8A45-B372-5D3CBAFB2D6C}" type="slidenum">
              <a:rPr lang="en-AU" altLang="en-US" sz="1400"/>
              <a:pPr/>
              <a:t>81</a:t>
            </a:fld>
            <a:endParaRPr lang="en-AU" altLang="en-US" sz="1400"/>
          </a:p>
        </p:txBody>
      </p:sp>
      <p:pic>
        <p:nvPicPr>
          <p:cNvPr id="83971" name="Picture 7" descr="f04-59-P374493-what-really-happ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79538"/>
            <a:ext cx="75977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Stall/Bubble in the Pipeline</a:t>
            </a:r>
            <a:endParaRPr lang="en-AU" altLang="en-US"/>
          </a:p>
        </p:txBody>
      </p:sp>
      <p:sp>
        <p:nvSpPr>
          <p:cNvPr id="83973" name="AutoShape 6"/>
          <p:cNvSpPr>
            <a:spLocks/>
          </p:cNvSpPr>
          <p:nvPr/>
        </p:nvSpPr>
        <p:spPr bwMode="auto">
          <a:xfrm>
            <a:off x="2051050" y="5949950"/>
            <a:ext cx="1579563" cy="690563"/>
          </a:xfrm>
          <a:prstGeom prst="borderCallout1">
            <a:avLst>
              <a:gd name="adj1" fmla="val 16551"/>
              <a:gd name="adj2" fmla="val 104824"/>
              <a:gd name="adj3" fmla="val -80000"/>
              <a:gd name="adj4" fmla="val 1110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800"/>
              <a:t>Or, more accurately…</a:t>
            </a:r>
          </a:p>
        </p:txBody>
      </p:sp>
    </p:spTree>
    <p:extLst>
      <p:ext uri="{BB962C8B-B14F-4D97-AF65-F5344CB8AC3E}">
        <p14:creationId xmlns:p14="http://schemas.microsoft.com/office/powerpoint/2010/main" val="5159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5FA2F6A1-B56D-4B41-AAED-7B6CE9DC673E}" type="slidenum">
              <a:rPr lang="en-AU" altLang="en-US" sz="1400"/>
              <a:pPr/>
              <a:t>82</a:t>
            </a:fld>
            <a:endParaRPr lang="en-AU" altLang="en-US" sz="1400"/>
          </a:p>
        </p:txBody>
      </p:sp>
      <p:pic>
        <p:nvPicPr>
          <p:cNvPr id="8499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Datapath with Hazard Detection</a:t>
            </a:r>
            <a:endParaRPr lang="en-AU" altLang="en-US" sz="4000"/>
          </a:p>
        </p:txBody>
      </p:sp>
    </p:spTree>
    <p:extLst>
      <p:ext uri="{BB962C8B-B14F-4D97-AF65-F5344CB8AC3E}">
        <p14:creationId xmlns:p14="http://schemas.microsoft.com/office/powerpoint/2010/main" val="35472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sz="1400"/>
              <a:t>Chapter 4 — The Processor — </a:t>
            </a:r>
            <a:fld id="{C13863A4-E8DF-6E4D-9985-FBC52D3367E1}" type="slidenum">
              <a:rPr lang="en-AU" altLang="en-US" sz="1400"/>
              <a:pPr/>
              <a:t>83</a:t>
            </a:fld>
            <a:endParaRPr lang="en-AU" altLang="en-US" sz="1400"/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Stalls and Performance</a:t>
            </a:r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AU" altLang="en-US"/>
              <a:t>Stalls reduce performance</a:t>
            </a:r>
          </a:p>
          <a:p>
            <a:pPr lvl="1" eaLnBrk="1" hangingPunct="1"/>
            <a:r>
              <a:rPr lang="en-AU" altLang="en-US"/>
              <a:t>But are required to get correct results</a:t>
            </a:r>
          </a:p>
          <a:p>
            <a:pPr eaLnBrk="1" hangingPunct="1"/>
            <a:r>
              <a:rPr lang="en-AU" altLang="en-US"/>
              <a:t>Compiler can arrange code to avoid hazards and stalls</a:t>
            </a:r>
          </a:p>
          <a:p>
            <a:pPr lvl="1" eaLnBrk="1" hangingPunct="1"/>
            <a:r>
              <a:rPr lang="en-AU" altLang="en-US"/>
              <a:t>Requires knowledge of the pipeline structure</a:t>
            </a:r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0266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667CBC9-4791-CA4E-A726-26FE54120724}" type="slidenum">
              <a:rPr lang="en-AU"/>
              <a:pPr>
                <a:defRPr/>
              </a:pPr>
              <a:t>84</a:t>
            </a:fld>
            <a:endParaRPr lang="en-AU"/>
          </a:p>
        </p:txBody>
      </p:sp>
      <p:pic>
        <p:nvPicPr>
          <p:cNvPr id="173058" name="Picture 10" descr="f04-6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Branch Hazards</a:t>
            </a:r>
            <a:endParaRPr lang="en-AU" smtClean="0">
              <a:cs typeface="+mj-cs"/>
            </a:endParaRP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branch outcome determined in MEM</a:t>
            </a:r>
            <a:endParaRPr lang="en-AU" smtClean="0">
              <a:cs typeface="+mn-cs"/>
            </a:endParaRPr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solidFill>
                  <a:schemeClr val="folHlink"/>
                </a:solidFill>
                <a:cs typeface="+mn-cs"/>
              </a:rPr>
              <a:t>§4.8 Control Hazards</a:t>
            </a:r>
          </a:p>
        </p:txBody>
      </p:sp>
      <p:sp>
        <p:nvSpPr>
          <p:cNvPr id="428038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1400">
                <a:cs typeface="+mn-cs"/>
              </a:rPr>
              <a:t>PC</a:t>
            </a:r>
            <a:endParaRPr lang="en-AU" sz="1400">
              <a:cs typeface="+mn-cs"/>
            </a:endParaRPr>
          </a:p>
        </p:txBody>
      </p:sp>
      <p:sp>
        <p:nvSpPr>
          <p:cNvPr id="428039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244600" cy="1079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>
                <a:cs typeface="+mn-cs"/>
              </a:rPr>
              <a:t>Flush these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instructions</a:t>
            </a:r>
          </a:p>
          <a:p>
            <a:pPr algn="l">
              <a:defRPr/>
            </a:pPr>
            <a:r>
              <a:rPr lang="en-US">
                <a:cs typeface="+mn-cs"/>
              </a:rPr>
              <a:t>(Set control</a:t>
            </a:r>
            <a:br>
              <a:rPr lang="en-US">
                <a:cs typeface="+mn-cs"/>
              </a:rPr>
            </a:br>
            <a:r>
              <a:rPr lang="en-US">
                <a:cs typeface="+mn-cs"/>
              </a:rPr>
              <a:t>values to 0)</a:t>
            </a:r>
            <a:endParaRPr lang="en-AU">
              <a:cs typeface="+mn-cs"/>
            </a:endParaRPr>
          </a:p>
        </p:txBody>
      </p:sp>
      <p:sp>
        <p:nvSpPr>
          <p:cNvPr id="428040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EDD1C1F-3933-6E46-A3F5-67FA327C1DAC}" type="slidenum">
              <a:rPr lang="en-AU"/>
              <a:pPr>
                <a:defRPr/>
              </a:pPr>
              <a:t>85</a:t>
            </a:fld>
            <a:endParaRPr lang="en-AU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Reducing Branch Delay</a:t>
            </a:r>
            <a:endParaRPr lang="en-AU" smtClean="0">
              <a:cs typeface="+mj-cs"/>
            </a:endParaRP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Move hardware to determine outcome to ID stage</a:t>
            </a:r>
          </a:p>
          <a:p>
            <a:pPr lvl="1" eaLnBrk="1" hangingPunct="1">
              <a:defRPr/>
            </a:pPr>
            <a:r>
              <a:rPr lang="en-US" sz="2400" dirty="0" smtClean="0"/>
              <a:t>Target address adder</a:t>
            </a:r>
          </a:p>
          <a:p>
            <a:pPr lvl="1" eaLnBrk="1" hangingPunct="1">
              <a:defRPr/>
            </a:pPr>
            <a:r>
              <a:rPr lang="en-US" sz="2400" dirty="0" smtClean="0"/>
              <a:t>Register comparator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Example: branch taken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sz="2000" dirty="0" smtClean="0"/>
              <a:t>	</a:t>
            </a:r>
            <a:r>
              <a:rPr lang="en-US" sz="2000" dirty="0" smtClean="0">
                <a:latin typeface="Lucida Console" charset="0"/>
              </a:rPr>
              <a:t>36:  sub  $10, $4, $8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40:  </a:t>
            </a:r>
            <a:r>
              <a:rPr lang="en-US" sz="2000" dirty="0" err="1" smtClean="0">
                <a:latin typeface="Lucida Console" charset="0"/>
              </a:rPr>
              <a:t>beq</a:t>
            </a:r>
            <a:r>
              <a:rPr lang="en-US" sz="2000" dirty="0" smtClean="0">
                <a:latin typeface="Lucida Console" charset="0"/>
              </a:rPr>
              <a:t>  $1,  $3, 7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44:  and  $12, $2, $5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48:  or   $13, $2, $6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52:  add  $14, $4, $2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56:  </a:t>
            </a:r>
            <a:r>
              <a:rPr lang="en-US" sz="2000" dirty="0" err="1" smtClean="0">
                <a:latin typeface="Lucida Console" charset="0"/>
              </a:rPr>
              <a:t>slt</a:t>
            </a:r>
            <a:r>
              <a:rPr lang="en-US" sz="2000" dirty="0" smtClean="0">
                <a:latin typeface="Lucida Console" charset="0"/>
              </a:rPr>
              <a:t>  $15, $6, $7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     ...</a:t>
            </a:r>
            <a:br>
              <a:rPr lang="en-US" sz="2000" dirty="0" smtClean="0">
                <a:latin typeface="Lucida Console" charset="0"/>
              </a:rPr>
            </a:br>
            <a:r>
              <a:rPr lang="en-US" sz="2000" dirty="0" smtClean="0">
                <a:latin typeface="Lucida Console" charset="0"/>
              </a:rPr>
              <a:t>72:  </a:t>
            </a:r>
            <a:r>
              <a:rPr lang="en-US" sz="2000" dirty="0" err="1" smtClean="0">
                <a:latin typeface="Lucida Console" charset="0"/>
              </a:rPr>
              <a:t>lw</a:t>
            </a:r>
            <a:r>
              <a:rPr lang="en-US" sz="2000" dirty="0" smtClean="0">
                <a:latin typeface="Lucida Console" charset="0"/>
              </a:rPr>
              <a:t>   $4, 50($7)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F89799B-8E61-144D-B6B7-D49067A90AED}" type="slidenum">
              <a:rPr lang="en-AU"/>
              <a:pPr>
                <a:defRPr/>
              </a:pPr>
              <a:t>86</a:t>
            </a:fld>
            <a:endParaRPr lang="en-AU"/>
          </a:p>
        </p:txBody>
      </p:sp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2</a:t>
            </a:r>
            <a:r>
              <a:rPr lang="en-US" baseline="30000" smtClean="0">
                <a:cs typeface="+mn-cs"/>
              </a:rPr>
              <a:t>nd</a:t>
            </a:r>
            <a:r>
              <a:rPr lang="en-US" smtClean="0">
                <a:cs typeface="+mn-cs"/>
              </a:rPr>
              <a:t> or 3</a:t>
            </a:r>
            <a:r>
              <a:rPr lang="en-US" baseline="30000" smtClean="0">
                <a:cs typeface="+mn-cs"/>
              </a:rPr>
              <a:t>rd</a:t>
            </a:r>
            <a:r>
              <a:rPr lang="en-US" smtClean="0">
                <a:cs typeface="+mn-cs"/>
              </a:rPr>
              <a:t> preceding ALU instruction</a:t>
            </a:r>
          </a:p>
        </p:txBody>
      </p:sp>
      <p:sp>
        <p:nvSpPr>
          <p:cNvPr id="436228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…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1253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436230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31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32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33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34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35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6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7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38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4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436240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41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42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43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44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45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6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7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48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5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436250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51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52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53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54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55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6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7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58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1256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436260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6261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6262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6263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6264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6265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6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7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6268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36269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$5, $6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0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$2, $3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1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6272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6273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6274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  <a:defRPr/>
            </a:pPr>
            <a:r>
              <a:rPr lang="en-US" sz="3200">
                <a:cs typeface="+mn-cs"/>
              </a:rPr>
              <a:t>Can resolve using forwarding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FAC176B-4363-D54F-9E10-8A91563FAD27}" type="slidenum">
              <a:rPr lang="en-AU"/>
              <a:pPr>
                <a:defRPr/>
              </a:pPr>
              <a:t>87</a:t>
            </a:fld>
            <a:endParaRPr lang="en-AU"/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preceding ALU instruction or 2</a:t>
            </a:r>
            <a:r>
              <a:rPr lang="en-US" baseline="30000" smtClean="0">
                <a:cs typeface="+mn-cs"/>
              </a:rPr>
              <a:t>nd</a:t>
            </a:r>
            <a:r>
              <a:rPr lang="en-US" smtClean="0">
                <a:cs typeface="+mn-cs"/>
              </a:rPr>
              <a:t> preceding load instruction</a:t>
            </a:r>
          </a:p>
          <a:p>
            <a:pPr lvl="1" eaLnBrk="1" hangingPunct="1">
              <a:defRPr/>
            </a:pPr>
            <a:r>
              <a:rPr lang="en-US" smtClean="0"/>
              <a:t>Need 1 stall cycle</a:t>
            </a:r>
          </a:p>
        </p:txBody>
      </p:sp>
      <p:sp>
        <p:nvSpPr>
          <p:cNvPr id="438276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3301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8279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8280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8281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8282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8283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4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5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86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3302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43828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3828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3829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3829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3829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3829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829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38297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IF</a:t>
            </a:r>
            <a:endParaRPr lang="en-AU" sz="1400">
              <a:cs typeface="+mn-cs"/>
            </a:endParaRPr>
          </a:p>
        </p:txBody>
      </p:sp>
      <p:sp>
        <p:nvSpPr>
          <p:cNvPr id="438298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38299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0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1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2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3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38304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EX</a:t>
            </a:r>
            <a:endParaRPr lang="en-AU" sz="1400">
              <a:cs typeface="+mn-cs"/>
            </a:endParaRPr>
          </a:p>
        </p:txBody>
      </p:sp>
      <p:sp>
        <p:nvSpPr>
          <p:cNvPr id="438305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438306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438307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8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09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0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1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add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$5, $6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2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lw 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addr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3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$4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38314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5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8316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38317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38318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602C3C9-9F86-074F-85F5-FB6B077366A3}" type="slidenum">
              <a:rPr lang="en-AU"/>
              <a:pPr>
                <a:defRPr/>
              </a:pPr>
              <a:t>88</a:t>
            </a:fld>
            <a:endParaRPr lang="en-AU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Data Hazards for Branches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If a comparison register is a destination of immediately preceding load instruction</a:t>
            </a:r>
          </a:p>
          <a:p>
            <a:pPr lvl="1" eaLnBrk="1" hangingPunct="1">
              <a:defRPr/>
            </a:pPr>
            <a:r>
              <a:rPr lang="en-US" smtClean="0"/>
              <a:t>Need 2 stall cycles</a:t>
            </a:r>
          </a:p>
        </p:txBody>
      </p:sp>
      <p:sp>
        <p:nvSpPr>
          <p:cNvPr id="440324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latin typeface="Lucida Console" charset="0"/>
              <a:cs typeface="+mn-cs"/>
            </a:endParaRPr>
          </a:p>
        </p:txBody>
      </p:sp>
      <p:grpSp>
        <p:nvGrpSpPr>
          <p:cNvPr id="185349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440326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IF</a:t>
              </a:r>
              <a:endParaRPr lang="en-AU" sz="1400">
                <a:cs typeface="+mn-cs"/>
              </a:endParaRPr>
            </a:p>
          </p:txBody>
        </p:sp>
        <p:sp>
          <p:nvSpPr>
            <p:cNvPr id="440327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ID</a:t>
              </a:r>
              <a:endParaRPr lang="en-AU" sz="1400">
                <a:cs typeface="+mn-cs"/>
              </a:endParaRPr>
            </a:p>
          </p:txBody>
        </p:sp>
        <p:sp>
          <p:nvSpPr>
            <p:cNvPr id="440328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EX</a:t>
              </a:r>
              <a:endParaRPr lang="en-AU" sz="1400">
                <a:cs typeface="+mn-cs"/>
              </a:endParaRPr>
            </a:p>
          </p:txBody>
        </p:sp>
        <p:sp>
          <p:nvSpPr>
            <p:cNvPr id="440329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MEM</a:t>
              </a:r>
              <a:endParaRPr lang="en-AU" sz="1400">
                <a:cs typeface="+mn-cs"/>
              </a:endParaRPr>
            </a:p>
          </p:txBody>
        </p:sp>
        <p:sp>
          <p:nvSpPr>
            <p:cNvPr id="440330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400">
                  <a:cs typeface="+mn-cs"/>
                </a:rPr>
                <a:t>WB</a:t>
              </a:r>
              <a:endParaRPr lang="en-AU" sz="1400">
                <a:cs typeface="+mn-cs"/>
              </a:endParaRPr>
            </a:p>
          </p:txBody>
        </p:sp>
        <p:sp>
          <p:nvSpPr>
            <p:cNvPr id="440331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2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3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0334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40335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IF</a:t>
            </a:r>
            <a:endParaRPr lang="en-AU" sz="1400">
              <a:cs typeface="+mn-cs"/>
            </a:endParaRPr>
          </a:p>
        </p:txBody>
      </p:sp>
      <p:sp>
        <p:nvSpPr>
          <p:cNvPr id="440336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37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38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39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0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1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42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3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4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5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46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ID</a:t>
            </a:r>
            <a:endParaRPr lang="en-AU" sz="1400">
              <a:cs typeface="+mn-cs"/>
            </a:endParaRPr>
          </a:p>
        </p:txBody>
      </p:sp>
      <p:sp>
        <p:nvSpPr>
          <p:cNvPr id="440347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EX</a:t>
            </a:r>
            <a:endParaRPr lang="en-AU" sz="1400">
              <a:cs typeface="+mn-cs"/>
            </a:endParaRPr>
          </a:p>
        </p:txBody>
      </p:sp>
      <p:sp>
        <p:nvSpPr>
          <p:cNvPr id="440348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MEM</a:t>
            </a:r>
            <a:endParaRPr lang="en-AU" sz="1400">
              <a:cs typeface="+mn-cs"/>
            </a:endParaRPr>
          </a:p>
        </p:txBody>
      </p:sp>
      <p:sp>
        <p:nvSpPr>
          <p:cNvPr id="440349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1400">
                <a:cs typeface="+mn-cs"/>
              </a:rPr>
              <a:t>WB</a:t>
            </a:r>
            <a:endParaRPr lang="en-AU" sz="1400">
              <a:cs typeface="+mn-cs"/>
            </a:endParaRPr>
          </a:p>
        </p:txBody>
      </p:sp>
      <p:sp>
        <p:nvSpPr>
          <p:cNvPr id="440350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1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2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3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4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stalled</a:t>
            </a:r>
            <a:endParaRPr lang="en-AU" sz="1800">
              <a:solidFill>
                <a:schemeClr val="hlink"/>
              </a:solidFill>
              <a:latin typeface="Lucida Console" charset="0"/>
              <a:cs typeface="+mn-cs"/>
            </a:endParaRPr>
          </a:p>
        </p:txBody>
      </p:sp>
      <p:sp>
        <p:nvSpPr>
          <p:cNvPr id="440355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lw 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addr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40356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>
                <a:latin typeface="Lucida Console" charset="0"/>
                <a:cs typeface="+mn-cs"/>
              </a:rPr>
              <a:t>beq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$1</a:t>
            </a:r>
            <a:r>
              <a:rPr lang="en-US" sz="1800">
                <a:latin typeface="Lucida Console" charset="0"/>
                <a:cs typeface="+mn-cs"/>
              </a:rPr>
              <a:t>, </a:t>
            </a:r>
            <a:r>
              <a:rPr lang="en-US" sz="1800">
                <a:solidFill>
                  <a:schemeClr val="hlink"/>
                </a:solidFill>
                <a:latin typeface="Lucida Console" charset="0"/>
                <a:cs typeface="+mn-cs"/>
              </a:rPr>
              <a:t>$0</a:t>
            </a:r>
            <a:r>
              <a:rPr lang="en-US" sz="1800">
                <a:latin typeface="Lucida Console" charset="0"/>
                <a:cs typeface="+mn-cs"/>
              </a:rPr>
              <a:t>, target</a:t>
            </a:r>
            <a:endParaRPr lang="en-AU" sz="1800">
              <a:latin typeface="Lucida Console" charset="0"/>
              <a:cs typeface="+mn-cs"/>
            </a:endParaRPr>
          </a:p>
        </p:txBody>
      </p:sp>
      <p:sp>
        <p:nvSpPr>
          <p:cNvPr id="440357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0358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59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0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1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2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440363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4CF7D873-7885-1940-B91B-D0112CAACB1D}" type="slidenum">
              <a:rPr lang="en-AU"/>
              <a:pPr>
                <a:defRPr/>
              </a:pPr>
              <a:t>89</a:t>
            </a:fld>
            <a:endParaRPr lang="en-AU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Dynamic Branch Prediction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In deeper and superscalar pipelines, branch penalty is more significant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Use dynamic prediction</a:t>
            </a:r>
          </a:p>
          <a:p>
            <a:pPr lvl="1" eaLnBrk="1" hangingPunct="1">
              <a:defRPr/>
            </a:pPr>
            <a:r>
              <a:rPr lang="en-US" sz="2400" dirty="0" smtClean="0"/>
              <a:t>Branch prediction buffer (aka branch history table)</a:t>
            </a:r>
          </a:p>
          <a:p>
            <a:pPr lvl="1" eaLnBrk="1" hangingPunct="1">
              <a:defRPr/>
            </a:pPr>
            <a:r>
              <a:rPr lang="en-US" sz="2400" dirty="0" smtClean="0"/>
              <a:t>Indexed by recent branch instruction addresses</a:t>
            </a:r>
          </a:p>
          <a:p>
            <a:pPr lvl="1" eaLnBrk="1" hangingPunct="1">
              <a:defRPr/>
            </a:pPr>
            <a:r>
              <a:rPr lang="en-US" sz="2400" dirty="0" smtClean="0"/>
              <a:t>Stores outcome (taken/not taken)</a:t>
            </a:r>
          </a:p>
          <a:p>
            <a:pPr lvl="1" eaLnBrk="1" hangingPunct="1">
              <a:defRPr/>
            </a:pPr>
            <a:r>
              <a:rPr lang="en-US" sz="2400" dirty="0" smtClean="0"/>
              <a:t>To execute a branch</a:t>
            </a:r>
          </a:p>
          <a:p>
            <a:pPr lvl="2" eaLnBrk="1" hangingPunct="1">
              <a:defRPr/>
            </a:pPr>
            <a:r>
              <a:rPr lang="en-US" sz="2000" dirty="0" smtClean="0"/>
              <a:t>Check table, expect the same outcome</a:t>
            </a:r>
          </a:p>
          <a:p>
            <a:pPr lvl="2" eaLnBrk="1" hangingPunct="1">
              <a:defRPr/>
            </a:pPr>
            <a:r>
              <a:rPr lang="en-US" sz="2000" dirty="0" smtClean="0"/>
              <a:t>Start fetching from fall-through or target</a:t>
            </a:r>
          </a:p>
          <a:p>
            <a:pPr lvl="2" eaLnBrk="1" hangingPunct="1">
              <a:defRPr/>
            </a:pPr>
            <a:r>
              <a:rPr lang="en-US" sz="2000" dirty="0" smtClean="0"/>
              <a:t>If wrong, flush pipeline and flip prediction</a:t>
            </a:r>
            <a:endParaRPr lang="en-AU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26A4106D-2D9D-794A-BF74-C40B538B788D}" type="slidenum">
              <a:rPr lang="en-AU"/>
              <a:pPr>
                <a:defRPr/>
              </a:pPr>
              <a:t>9</a:t>
            </a:fld>
            <a:endParaRPr lang="en-AU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Sequential Elements</a:t>
            </a:r>
            <a:endParaRPr lang="en-AU" smtClean="0">
              <a:cs typeface="+mj-cs"/>
            </a:endParaRP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Register: stores data in a circuit</a:t>
            </a:r>
          </a:p>
          <a:p>
            <a:pPr lvl="1" eaLnBrk="1" hangingPunct="1">
              <a:defRPr/>
            </a:pPr>
            <a:r>
              <a:rPr lang="en-US" smtClean="0"/>
              <a:t>Uses a clock signal to determine when to update the stored value</a:t>
            </a:r>
          </a:p>
          <a:p>
            <a:pPr lvl="1" eaLnBrk="1" hangingPunct="1">
              <a:defRPr/>
            </a:pPr>
            <a:r>
              <a:rPr lang="en-US" smtClean="0"/>
              <a:t>Edge-triggered: update when Clk changes from 0 to 1</a:t>
            </a:r>
            <a:endParaRPr lang="en-AU" smtClean="0"/>
          </a:p>
        </p:txBody>
      </p:sp>
      <p:grpSp>
        <p:nvGrpSpPr>
          <p:cNvPr id="21508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73413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4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5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6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D</a:t>
              </a:r>
              <a:endParaRPr lang="en-AU" sz="1800">
                <a:cs typeface="+mn-cs"/>
              </a:endParaRP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Clk</a:t>
              </a:r>
              <a:endParaRPr lang="en-AU" sz="1800">
                <a:cs typeface="+mn-cs"/>
              </a:endParaRPr>
            </a:p>
          </p:txBody>
        </p:sp>
        <p:sp>
          <p:nvSpPr>
            <p:cNvPr id="273419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800">
                  <a:cs typeface="+mn-cs"/>
                </a:rPr>
                <a:t>Q</a:t>
              </a:r>
              <a:endParaRPr lang="en-AU" sz="1800">
                <a:cs typeface="+mn-cs"/>
              </a:endParaRPr>
            </a:p>
          </p:txBody>
        </p:sp>
        <p:sp>
          <p:nvSpPr>
            <p:cNvPr id="273420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1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1509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73426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7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8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9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0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1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2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3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4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5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6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7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8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39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Clk</a:t>
              </a:r>
              <a:endParaRPr lang="en-AU">
                <a:cs typeface="+mn-cs"/>
              </a:endParaRPr>
            </a:p>
          </p:txBody>
        </p:sp>
        <p:sp>
          <p:nvSpPr>
            <p:cNvPr id="273440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D</a:t>
              </a:r>
              <a:endParaRPr lang="en-AU">
                <a:cs typeface="+mn-cs"/>
              </a:endParaRPr>
            </a:p>
          </p:txBody>
        </p:sp>
        <p:sp>
          <p:nvSpPr>
            <p:cNvPr id="273441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>
                  <a:cs typeface="+mn-cs"/>
                </a:rPr>
                <a:t>Q</a:t>
              </a:r>
              <a:endParaRPr lang="en-AU">
                <a:cs typeface="+mn-cs"/>
              </a:endParaRPr>
            </a:p>
          </p:txBody>
        </p:sp>
        <p:sp>
          <p:nvSpPr>
            <p:cNvPr id="273442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3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4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5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6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7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8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49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50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51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3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4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425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8ABBC2F2-B4C5-2348-9266-65E98E2809B9}" type="slidenum">
              <a:rPr lang="en-AU"/>
              <a:pPr>
                <a:defRPr/>
              </a:pPr>
              <a:t>90</a:t>
            </a:fld>
            <a:endParaRPr lang="en-AU"/>
          </a:p>
        </p:txBody>
      </p:sp>
      <p:sp>
        <p:nvSpPr>
          <p:cNvPr id="444418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1-Bit Predictor: Shortcoming</a:t>
            </a:r>
            <a:endParaRPr lang="en-AU" smtClean="0">
              <a:cs typeface="+mj-cs"/>
            </a:endParaRP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Inner loop branches </a:t>
            </a:r>
            <a:r>
              <a:rPr lang="en-US" dirty="0" err="1" smtClean="0">
                <a:cs typeface="+mn-cs"/>
              </a:rPr>
              <a:t>mispredicted</a:t>
            </a:r>
            <a:r>
              <a:rPr lang="en-US" dirty="0" smtClean="0">
                <a:cs typeface="+mn-cs"/>
              </a:rPr>
              <a:t> twice!</a:t>
            </a:r>
            <a:endParaRPr lang="en-AU" dirty="0" smtClean="0">
              <a:cs typeface="+mn-cs"/>
            </a:endParaRPr>
          </a:p>
        </p:txBody>
      </p:sp>
      <p:sp>
        <p:nvSpPr>
          <p:cNvPr id="444421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outer: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inner: …</a:t>
            </a:r>
          </a:p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       …</a:t>
            </a:r>
          </a:p>
          <a:p>
            <a:pPr algn="l">
              <a:defRPr/>
            </a:pPr>
            <a:r>
              <a:rPr lang="en-US" sz="2000" dirty="0">
                <a:latin typeface="Lucida Console" charset="0"/>
                <a:cs typeface="+mn-cs"/>
              </a:rPr>
              <a:t>       </a:t>
            </a:r>
            <a:r>
              <a:rPr lang="en-US" sz="2000" dirty="0" err="1">
                <a:latin typeface="Lucida Console" charset="0"/>
                <a:cs typeface="+mn-cs"/>
              </a:rPr>
              <a:t>beq</a:t>
            </a:r>
            <a:r>
              <a:rPr lang="en-US" sz="2000" dirty="0">
                <a:latin typeface="Lucida Console" charset="0"/>
                <a:cs typeface="+mn-cs"/>
              </a:rPr>
              <a:t> …, …, inner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…</a:t>
            </a:r>
            <a:br>
              <a:rPr lang="en-US" sz="2000" dirty="0">
                <a:latin typeface="Lucida Console" charset="0"/>
                <a:cs typeface="+mn-cs"/>
              </a:rPr>
            </a:br>
            <a:r>
              <a:rPr lang="en-US" sz="2000" dirty="0">
                <a:latin typeface="Lucida Console" charset="0"/>
                <a:cs typeface="+mn-cs"/>
              </a:rPr>
              <a:t>       </a:t>
            </a:r>
            <a:r>
              <a:rPr lang="en-US" sz="2000" dirty="0" err="1">
                <a:latin typeface="Lucida Console" charset="0"/>
                <a:cs typeface="+mn-cs"/>
              </a:rPr>
              <a:t>beq</a:t>
            </a:r>
            <a:r>
              <a:rPr lang="en-US" sz="2000" dirty="0">
                <a:latin typeface="Lucida Console" charset="0"/>
                <a:cs typeface="+mn-cs"/>
              </a:rPr>
              <a:t> …, …, outer</a:t>
            </a:r>
            <a:endParaRPr lang="en-AU" sz="2000" dirty="0">
              <a:latin typeface="Lucida Console" charset="0"/>
              <a:cs typeface="+mn-cs"/>
            </a:endParaRPr>
          </a:p>
        </p:txBody>
      </p:sp>
      <p:sp>
        <p:nvSpPr>
          <p:cNvPr id="444422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3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4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5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6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7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4428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 dirty="0" err="1">
                <a:cs typeface="+mn-cs"/>
              </a:rPr>
              <a:t>Mispredict</a:t>
            </a:r>
            <a:r>
              <a:rPr lang="en-US" sz="2800" dirty="0">
                <a:cs typeface="+mn-cs"/>
              </a:rPr>
              <a:t> as taken on last iteration of inner loop</a:t>
            </a:r>
          </a:p>
          <a:p>
            <a:pPr marL="742950" lvl="1" indent="-285750" algn="l" eaLnBrk="1" hangingPunct="1">
              <a:spcBef>
                <a:spcPct val="20000"/>
              </a:spcBef>
              <a:buClr>
                <a:schemeClr val="hlink"/>
              </a:buClr>
              <a:buSzPct val="55000"/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Then </a:t>
            </a:r>
            <a:r>
              <a:rPr lang="en-US" sz="2800" dirty="0" err="1">
                <a:cs typeface="+mn-cs"/>
              </a:rPr>
              <a:t>mispredict</a:t>
            </a:r>
            <a:r>
              <a:rPr lang="en-US" sz="2800" dirty="0">
                <a:cs typeface="+mn-cs"/>
              </a:rPr>
              <a:t> as not taken on first iteration of inner loop next time around</a:t>
            </a:r>
            <a:endParaRPr lang="en-AU" sz="28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FCB8DA49-4D11-4B44-9832-162462E2C8C8}" type="slidenum">
              <a:rPr lang="en-AU"/>
              <a:pPr>
                <a:defRPr/>
              </a:pPr>
              <a:t>91</a:t>
            </a:fld>
            <a:endParaRPr lang="en-AU"/>
          </a:p>
        </p:txBody>
      </p:sp>
      <p:pic>
        <p:nvPicPr>
          <p:cNvPr id="191490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2-Bit Predictor</a:t>
            </a:r>
            <a:endParaRPr lang="en-AU" smtClean="0">
              <a:cs typeface="+mj-cs"/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Only change prediction on two successive mispredictions</a:t>
            </a:r>
            <a:endParaRPr lang="en-AU" smtClean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1720445A-7DA1-014E-96D2-033DFEA50365}" type="slidenum">
              <a:rPr lang="en-AU"/>
              <a:pPr>
                <a:defRPr/>
              </a:pPr>
              <a:t>92</a:t>
            </a:fld>
            <a:endParaRPr lang="en-AU"/>
          </a:p>
        </p:txBody>
      </p:sp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Calculating the Branch Target</a:t>
            </a:r>
            <a:endParaRPr lang="en-AU" dirty="0" smtClean="0">
              <a:cs typeface="+mj-cs"/>
            </a:endParaRP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Even with predictor, still need to calculate the target address</a:t>
            </a:r>
          </a:p>
          <a:p>
            <a:pPr lvl="1" eaLnBrk="1" hangingPunct="1">
              <a:defRPr/>
            </a:pPr>
            <a:r>
              <a:rPr lang="en-US" dirty="0" smtClean="0"/>
              <a:t>1-cycle penalty for a taken branch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Branch target buffer</a:t>
            </a:r>
          </a:p>
          <a:p>
            <a:pPr lvl="1" eaLnBrk="1" hangingPunct="1">
              <a:defRPr/>
            </a:pPr>
            <a:r>
              <a:rPr lang="en-US" dirty="0" smtClean="0"/>
              <a:t>Cache of target addresses</a:t>
            </a:r>
          </a:p>
          <a:p>
            <a:pPr lvl="1" eaLnBrk="1" hangingPunct="1">
              <a:defRPr/>
            </a:pPr>
            <a:r>
              <a:rPr lang="en-US" dirty="0" smtClean="0"/>
              <a:t>Indexed by PC when instruction fetched</a:t>
            </a:r>
          </a:p>
          <a:p>
            <a:pPr lvl="2" eaLnBrk="1" hangingPunct="1">
              <a:defRPr/>
            </a:pPr>
            <a:r>
              <a:rPr lang="en-US" dirty="0" smtClean="0"/>
              <a:t>If hit and instruction is branch predicted taken, can fetch target immediately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A5273533-AE9A-AA4D-8DD2-7A2B03EDFD32}" type="slidenum">
              <a:rPr lang="en-AU"/>
              <a:pPr>
                <a:defRPr/>
              </a:pPr>
              <a:t>93</a:t>
            </a:fld>
            <a:endParaRPr lang="en-AU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cs typeface="+mj-cs"/>
              </a:rPr>
              <a:t>Fallacies</a:t>
            </a:r>
            <a:endParaRPr lang="en-AU" sz="4000" smtClean="0">
              <a:cs typeface="+mj-cs"/>
            </a:endParaRP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is easy (!)</a:t>
            </a:r>
          </a:p>
          <a:p>
            <a:pPr lvl="1" eaLnBrk="1" hangingPunct="1">
              <a:defRPr/>
            </a:pPr>
            <a:r>
              <a:rPr lang="en-US" sz="2400" dirty="0" smtClean="0"/>
              <a:t>The basic idea is easy</a:t>
            </a:r>
          </a:p>
          <a:p>
            <a:pPr lvl="1" eaLnBrk="1" hangingPunct="1">
              <a:defRPr/>
            </a:pPr>
            <a:r>
              <a:rPr lang="en-US" sz="2400" dirty="0" smtClean="0"/>
              <a:t>The devil is in the details</a:t>
            </a:r>
          </a:p>
          <a:p>
            <a:pPr lvl="2" eaLnBrk="1" hangingPunct="1">
              <a:defRPr/>
            </a:pPr>
            <a:r>
              <a:rPr lang="en-US" sz="2000" dirty="0" smtClean="0"/>
              <a:t>e.g., detecting data hazards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is independent of technology</a:t>
            </a:r>
          </a:p>
          <a:p>
            <a:pPr lvl="1" eaLnBrk="1" hangingPunct="1">
              <a:defRPr/>
            </a:pPr>
            <a:r>
              <a:rPr lang="en-US" sz="2400" dirty="0" smtClean="0"/>
              <a:t>So why haven’t we always done pipelining?</a:t>
            </a:r>
          </a:p>
          <a:p>
            <a:pPr lvl="1" eaLnBrk="1" hangingPunct="1">
              <a:defRPr/>
            </a:pPr>
            <a:r>
              <a:rPr lang="en-US" sz="2400" dirty="0" smtClean="0"/>
              <a:t>More transistors make more advanced techniques feasible</a:t>
            </a:r>
          </a:p>
          <a:p>
            <a:pPr lvl="1" eaLnBrk="1" hangingPunct="1">
              <a:defRPr/>
            </a:pPr>
            <a:r>
              <a:rPr lang="en-US" sz="2400" dirty="0" smtClean="0"/>
              <a:t>Pipeline-related ISA design needs to take account of technology trends</a:t>
            </a:r>
          </a:p>
          <a:p>
            <a:pPr lvl="2" eaLnBrk="1" hangingPunct="1">
              <a:defRPr/>
            </a:pPr>
            <a:r>
              <a:rPr lang="en-US" sz="2000" dirty="0" smtClean="0"/>
              <a:t>e.g., predicated instructions</a:t>
            </a:r>
            <a:endParaRPr lang="en-AU" sz="2000" dirty="0" smtClean="0"/>
          </a:p>
        </p:txBody>
      </p:sp>
      <p:sp>
        <p:nvSpPr>
          <p:cNvPr id="528388" name="Text Box 4"/>
          <p:cNvSpPr txBox="1">
            <a:spLocks noChangeArrowheads="1"/>
          </p:cNvSpPr>
          <p:nvPr/>
        </p:nvSpPr>
        <p:spPr bwMode="auto">
          <a:xfrm rot="5400000">
            <a:off x="7444845" y="1303750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</a:t>
            </a:r>
            <a:r>
              <a:rPr lang="en-US" sz="1800" dirty="0" smtClean="0">
                <a:solidFill>
                  <a:schemeClr val="folHlink"/>
                </a:solidFill>
                <a:cs typeface="+mn-cs"/>
              </a:rPr>
              <a:t>4.14 </a:t>
            </a:r>
            <a:r>
              <a:rPr lang="en-US" sz="1800" dirty="0">
                <a:solidFill>
                  <a:schemeClr val="folHlink"/>
                </a:solidFill>
                <a:cs typeface="+mn-cs"/>
              </a:rPr>
              <a:t>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CF2736B2-2ED8-F042-8A89-117A2A11249F}" type="slidenum">
              <a:rPr lang="en-AU"/>
              <a:pPr>
                <a:defRPr/>
              </a:pPr>
              <a:t>94</a:t>
            </a:fld>
            <a:endParaRPr lang="en-AU"/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Pitfalls</a:t>
            </a:r>
            <a:endParaRPr lang="en-AU" smtClean="0">
              <a:cs typeface="+mj-cs"/>
            </a:endParaRPr>
          </a:p>
        </p:txBody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Poor ISA design can make pipelining harder</a:t>
            </a:r>
          </a:p>
          <a:p>
            <a:pPr lvl="1" eaLnBrk="1" hangingPunct="1">
              <a:defRPr/>
            </a:pPr>
            <a:r>
              <a:rPr lang="en-US" dirty="0" smtClean="0"/>
              <a:t>e.g., complex instruction sets (VAX, IA-32)</a:t>
            </a:r>
          </a:p>
          <a:p>
            <a:pPr lvl="2" eaLnBrk="1" hangingPunct="1">
              <a:defRPr/>
            </a:pPr>
            <a:r>
              <a:rPr lang="en-US" dirty="0" smtClean="0"/>
              <a:t>Significant overhead to make pipelining work</a:t>
            </a:r>
          </a:p>
          <a:p>
            <a:pPr lvl="2" eaLnBrk="1" hangingPunct="1">
              <a:defRPr/>
            </a:pPr>
            <a:r>
              <a:rPr lang="en-US" dirty="0" smtClean="0"/>
              <a:t>IA-32 micro-op approach</a:t>
            </a:r>
          </a:p>
          <a:p>
            <a:pPr lvl="1" eaLnBrk="1" hangingPunct="1">
              <a:defRPr/>
            </a:pPr>
            <a:r>
              <a:rPr lang="en-US" dirty="0" smtClean="0"/>
              <a:t>e.g., complex addressing modes</a:t>
            </a:r>
          </a:p>
          <a:p>
            <a:pPr lvl="2" eaLnBrk="1" hangingPunct="1">
              <a:defRPr/>
            </a:pPr>
            <a:r>
              <a:rPr lang="en-US" dirty="0" smtClean="0"/>
              <a:t>Register update side effects, memory indirection</a:t>
            </a:r>
          </a:p>
          <a:p>
            <a:pPr lvl="1" eaLnBrk="1" hangingPunct="1">
              <a:defRPr/>
            </a:pPr>
            <a:r>
              <a:rPr lang="en-US" dirty="0" smtClean="0"/>
              <a:t>e.g., delayed branches</a:t>
            </a:r>
          </a:p>
          <a:p>
            <a:pPr lvl="2" eaLnBrk="1" hangingPunct="1">
              <a:defRPr/>
            </a:pPr>
            <a:r>
              <a:rPr lang="en-US" dirty="0" smtClean="0"/>
              <a:t>Advanced pipelines have long delay slots</a:t>
            </a:r>
            <a:endParaRPr lang="en-A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/>
              <a:t>Chapter 4 — The Processor — </a:t>
            </a:r>
            <a:fld id="{33D7563E-E225-694B-90AB-39388A8AF568}" type="slidenum">
              <a:rPr lang="en-AU"/>
              <a:pPr>
                <a:defRPr/>
              </a:pPr>
              <a:t>95</a:t>
            </a:fld>
            <a:endParaRPr lang="en-AU"/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Concluding Remarks</a:t>
            </a:r>
            <a:endParaRPr lang="en-AU" smtClean="0">
              <a:cs typeface="+mj-cs"/>
            </a:endParaRPr>
          </a:p>
        </p:txBody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ISA influences design of datapath and control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Datapath and control influence design of ISA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Pipelining improves instruction throughput</a:t>
            </a:r>
            <a:br>
              <a:rPr lang="en-US" sz="2800" dirty="0" smtClean="0">
                <a:cs typeface="+mn-cs"/>
              </a:rPr>
            </a:br>
            <a:r>
              <a:rPr lang="en-US" sz="2800" dirty="0" smtClean="0">
                <a:cs typeface="+mn-cs"/>
              </a:rPr>
              <a:t>using parallelism</a:t>
            </a:r>
          </a:p>
          <a:p>
            <a:pPr lvl="1" eaLnBrk="1" hangingPunct="1">
              <a:defRPr/>
            </a:pPr>
            <a:r>
              <a:rPr lang="en-US" sz="2400" dirty="0" smtClean="0"/>
              <a:t>More instructions completed per second</a:t>
            </a:r>
          </a:p>
          <a:p>
            <a:pPr lvl="1" eaLnBrk="1" hangingPunct="1">
              <a:defRPr/>
            </a:pPr>
            <a:r>
              <a:rPr lang="en-US" sz="2400" dirty="0" smtClean="0"/>
              <a:t>Latency for each instruction not reduced</a:t>
            </a:r>
          </a:p>
          <a:p>
            <a:pPr eaLnBrk="1" hangingPunct="1">
              <a:defRPr/>
            </a:pPr>
            <a:r>
              <a:rPr lang="en-US" sz="2800" dirty="0" smtClean="0">
                <a:cs typeface="+mn-cs"/>
              </a:rPr>
              <a:t>Hazards: structural, data, control</a:t>
            </a:r>
          </a:p>
        </p:txBody>
      </p:sp>
      <p:sp>
        <p:nvSpPr>
          <p:cNvPr id="532484" name="Text Box 4"/>
          <p:cNvSpPr txBox="1">
            <a:spLocks noChangeArrowheads="1"/>
          </p:cNvSpPr>
          <p:nvPr/>
        </p:nvSpPr>
        <p:spPr bwMode="auto">
          <a:xfrm rot="5400000">
            <a:off x="7425609" y="1285359"/>
            <a:ext cx="3070071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800" dirty="0">
                <a:solidFill>
                  <a:schemeClr val="folHlink"/>
                </a:solidFill>
                <a:cs typeface="+mn-cs"/>
              </a:rPr>
              <a:t>§</a:t>
            </a:r>
            <a:r>
              <a:rPr lang="en-US" sz="1800" dirty="0" smtClean="0">
                <a:solidFill>
                  <a:schemeClr val="folHlink"/>
                </a:solidFill>
                <a:cs typeface="+mn-cs"/>
              </a:rPr>
              <a:t>4.15 </a:t>
            </a:r>
            <a:r>
              <a:rPr lang="en-US" sz="1800" dirty="0">
                <a:solidFill>
                  <a:schemeClr val="folHlink"/>
                </a:solidFill>
                <a:cs typeface="+mn-cs"/>
              </a:rPr>
              <a:t>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7766</TotalTime>
  <Words>3927</Words>
  <Application>Microsoft Macintosh PowerPoint</Application>
  <PresentationFormat>On-screen Show (4:3)</PresentationFormat>
  <Paragraphs>1155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 Black</vt:lpstr>
      <vt:lpstr>Lucida Console</vt:lpstr>
      <vt:lpstr>ＭＳ Ｐゴシック</vt:lpstr>
      <vt:lpstr>Symbol</vt:lpstr>
      <vt:lpstr>Times New Roman</vt:lpstr>
      <vt:lpstr>Wingdings</vt:lpstr>
      <vt:lpstr>Arial</vt:lpstr>
      <vt:lpstr>cod4e</vt:lpstr>
      <vt:lpstr>Chapter 4</vt:lpstr>
      <vt:lpstr>Introduction</vt:lpstr>
      <vt:lpstr>Instruction Execution</vt:lpstr>
      <vt:lpstr>CPU Overview</vt:lpstr>
      <vt:lpstr>Multiplexers</vt:lpstr>
      <vt:lpstr>Control</vt:lpstr>
      <vt:lpstr>Logic Design Basics</vt:lpstr>
      <vt:lpstr>Combinational Elements</vt:lpstr>
      <vt:lpstr>Sequential Elements</vt:lpstr>
      <vt:lpstr>Sequential Elements</vt:lpstr>
      <vt:lpstr>Clocking Methodology</vt:lpstr>
      <vt:lpstr>Building a Datapath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R-Type/Load/Store Datapath</vt:lpstr>
      <vt:lpstr>Full Datapath</vt:lpstr>
      <vt:lpstr>ALU Control</vt:lpstr>
      <vt:lpstr>ALU Control</vt:lpstr>
      <vt:lpstr>The Main Control Unit</vt:lpstr>
      <vt:lpstr>Datapath With Control</vt:lpstr>
      <vt:lpstr>R-Type Instruction</vt:lpstr>
      <vt:lpstr>Load Instruction</vt:lpstr>
      <vt:lpstr>Branch-on-Equal Instruction</vt:lpstr>
      <vt:lpstr>Implementing Jumps</vt:lpstr>
      <vt:lpstr>Datapath With Jumps Added</vt:lpstr>
      <vt:lpstr>Performance Issues</vt:lpstr>
      <vt:lpstr>Pipelining Analogy</vt:lpstr>
      <vt:lpstr>MIPS Pipeline</vt:lpstr>
      <vt:lpstr>Pipeline Performance</vt:lpstr>
      <vt:lpstr>Pipeline Performance</vt:lpstr>
      <vt:lpstr>Pipeline Speedup</vt:lpstr>
      <vt:lpstr>Pipeline Speedup</vt:lpstr>
      <vt:lpstr>Pipelining and ISA Design</vt:lpstr>
      <vt:lpstr>Hazards</vt:lpstr>
      <vt:lpstr>Structure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MIPS Pipelined Datapath</vt:lpstr>
      <vt:lpstr>Pipeline registers</vt:lpstr>
      <vt:lpstr>Pipeline Operation</vt:lpstr>
      <vt:lpstr>IF for Load, Store, …</vt:lpstr>
      <vt:lpstr>ID for Load, Store, …</vt:lpstr>
      <vt:lpstr>EX for Load</vt:lpstr>
      <vt:lpstr>MEM for Load</vt:lpstr>
      <vt:lpstr>WB for Load</vt:lpstr>
      <vt:lpstr>Corrected Datapath for Load</vt:lpstr>
      <vt:lpstr>EX for Store</vt:lpstr>
      <vt:lpstr>MEM for Store</vt:lpstr>
      <vt:lpstr>WB for Store</vt:lpstr>
      <vt:lpstr>Multi-Cycle Pipeline Diagram</vt:lpstr>
      <vt:lpstr>Multi-Cycle Pipeline Diagram</vt:lpstr>
      <vt:lpstr>Single-Cycle Pipeline Diagram</vt:lpstr>
      <vt:lpstr>Pipelined Control (Simplified)</vt:lpstr>
      <vt:lpstr>Pipelined Control</vt:lpstr>
      <vt:lpstr>Pipelined Control</vt:lpstr>
      <vt:lpstr>Data Hazards in ALU Instructions</vt:lpstr>
      <vt:lpstr>Dependencies &amp; Forwarding</vt:lpstr>
      <vt:lpstr>Detecting the Need to Forward</vt:lpstr>
      <vt:lpstr>Detecting the Need to Forward</vt:lpstr>
      <vt:lpstr>Forwarding Paths</vt:lpstr>
      <vt:lpstr>Forwarding Conditions</vt:lpstr>
      <vt:lpstr>Double Data Hazard</vt:lpstr>
      <vt:lpstr>Revised Forwarding Condition</vt:lpstr>
      <vt:lpstr>Datapath with Forwarding</vt:lpstr>
      <vt:lpstr>Load-Use Data Hazard</vt:lpstr>
      <vt:lpstr>Load-Use Hazard Detection</vt:lpstr>
      <vt:lpstr>How to Stall the Pipeline</vt:lpstr>
      <vt:lpstr>Stall/Bubble in the Pipeline</vt:lpstr>
      <vt:lpstr>Stall/Bubble in the Pipeline</vt:lpstr>
      <vt:lpstr>Datapath with Hazard Detection</vt:lpstr>
      <vt:lpstr>Stalls and Performance</vt:lpstr>
      <vt:lpstr>Branch Hazards</vt:lpstr>
      <vt:lpstr>Reducing Branch Delay</vt:lpstr>
      <vt:lpstr>Data Hazards for Branches</vt:lpstr>
      <vt:lpstr>Data Hazards for Branches</vt:lpstr>
      <vt:lpstr>Data Hazards for Branches</vt:lpstr>
      <vt:lpstr>Dynamic Branch Prediction</vt:lpstr>
      <vt:lpstr>1-Bit Predictor: Shortcoming</vt:lpstr>
      <vt:lpstr>2-Bit Predictor</vt:lpstr>
      <vt:lpstr>Calculating the Branch Target</vt:lpstr>
      <vt:lpstr>Fallacies</vt:lpstr>
      <vt:lpstr>Pitfalls</vt:lpstr>
      <vt:lpstr>Concluding Remarks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/>
  <dc:creator/>
  <cp:keywords/>
  <dc:description/>
  <cp:lastModifiedBy>Rifat Shahriyar</cp:lastModifiedBy>
  <cp:revision>99</cp:revision>
  <dcterms:created xsi:type="dcterms:W3CDTF">2008-08-18T10:44:28Z</dcterms:created>
  <dcterms:modified xsi:type="dcterms:W3CDTF">2016-12-02T05:24:32Z</dcterms:modified>
  <cp:category/>
</cp:coreProperties>
</file>